
<file path=[Content_Types].xml><?xml version="1.0" encoding="utf-8"?>
<Types xmlns="http://schemas.openxmlformats.org/package/2006/content-types">
  <Default Extension="xml" ContentType="application/xml"/>
  <Default Extension="png" ContentType="image/png"/>
  <Default Extension="jpeg" ContentType="image/jpeg"/>
  <Default Extension="JPG" ContentType="image/.jpg"/>
  <Default Extension="rels" ContentType="application/vnd.openxmlformats-package.relationship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96" r:id="rId5"/>
    <p:sldId id="257" r:id="rId6"/>
    <p:sldId id="258" r:id="rId7"/>
    <p:sldId id="259" r:id="rId8"/>
    <p:sldId id="260" r:id="rId9"/>
    <p:sldId id="283" r:id="rId10"/>
    <p:sldId id="262" r:id="rId11"/>
    <p:sldId id="289" r:id="rId12"/>
    <p:sldId id="288" r:id="rId13"/>
    <p:sldId id="294" r:id="rId14"/>
    <p:sldId id="284" r:id="rId15"/>
    <p:sldId id="266" r:id="rId16"/>
    <p:sldId id="297" r:id="rId17"/>
    <p:sldId id="268" r:id="rId18"/>
    <p:sldId id="285" r:id="rId19"/>
    <p:sldId id="270" r:id="rId20"/>
    <p:sldId id="271" r:id="rId21"/>
    <p:sldId id="273" r:id="rId22"/>
    <p:sldId id="286" r:id="rId23"/>
    <p:sldId id="275" r:id="rId24"/>
    <p:sldId id="276" r:id="rId25"/>
    <p:sldId id="277" r:id="rId26"/>
    <p:sldId id="287" r:id="rId27"/>
    <p:sldId id="279" r:id="rId28"/>
    <p:sldId id="281" r:id="rId29"/>
    <p:sldId id="282" r:id="rId30"/>
  </p:sldIdLst>
  <p:sldSz cx="9144000" cy="5143500" type="screen16x9"/>
  <p:notesSz cx="6858000" cy="9144000"/>
  <p:embeddedFontLst>
    <p:embeddedFont>
      <p:font typeface="MiSans" pitchFamily="34" charset="-122"/>
      <p:regular r:id="rId36"/>
    </p:embeddedFont>
    <p:embeddedFont>
      <p:font typeface="MiSans" pitchFamily="34" charset="-120"/>
      <p:regular r:id="rId37"/>
    </p:embeddedFont>
    <p:embeddedFont>
      <p:font typeface="Cambria Math" panose="02040503050406030204" pitchFamily="18" charset="0"/>
      <p:regular r:id="rId38"/>
    </p:embeddedFont>
    <p:embeddedFont>
      <p:font typeface="DejaVu Math TeX Gyre" panose="02000503000000000000" charset="0"/>
      <p:regular r:id="rId39"/>
    </p:embeddedFont>
    <p:embeddedFont>
      <p:font typeface="Cambria Math" panose="02040503050406030204"/>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defaultTextStyle>
  <p:extLst>
    <p:ext uri="{EFAFB233-063F-42B5-8137-9DF3F51BA10A}">
      <p15:sldGuideLst xmlns:p15="http://schemas.microsoft.com/office/powerpoint/2012/main">
        <p15:guide id="1" orient="horz" pos="169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A90E2"/>
    <a:srgbClr val="7453F8"/>
    <a:srgbClr val="FFE48C"/>
    <a:srgbClr val="5A9BFF"/>
    <a:srgbClr val="2F75E2"/>
    <a:srgbClr val="F0F0F0"/>
    <a:srgbClr val="CED1D5"/>
    <a:srgbClr val="516380"/>
    <a:srgbClr val="667CA0"/>
    <a:srgbClr val="3B4E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52"/>
    <p:restoredTop sz="94682"/>
  </p:normalViewPr>
  <p:slideViewPr>
    <p:cSldViewPr snapToGrid="0" showGuides="1">
      <p:cViewPr varScale="1">
        <p:scale>
          <a:sx n="159" d="100"/>
          <a:sy n="159" d="100"/>
        </p:scale>
        <p:origin x="184" y="176"/>
      </p:cViewPr>
      <p:guideLst>
        <p:guide orient="horz" pos="1692"/>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0" Type="http://schemas.openxmlformats.org/officeDocument/2006/relationships/font" Target="fonts/font5.fntdata"/><Relationship Id="rId4" Type="http://schemas.openxmlformats.org/officeDocument/2006/relationships/notesMaster" Target="notesMasters/notesMaster1.xml"/><Relationship Id="rId39" Type="http://schemas.openxmlformats.org/officeDocument/2006/relationships/font" Target="fonts/font4.fntdata"/><Relationship Id="rId38" Type="http://schemas.openxmlformats.org/officeDocument/2006/relationships/font" Target="fonts/font3.fntdata"/><Relationship Id="rId37" Type="http://schemas.openxmlformats.org/officeDocument/2006/relationships/font" Target="fonts/font2.fntdata"/><Relationship Id="rId36" Type="http://schemas.openxmlformats.org/officeDocument/2006/relationships/font" Target="fonts/font1.fntdata"/><Relationship Id="rId35" Type="http://schemas.openxmlformats.org/officeDocument/2006/relationships/customXml" Target="../customXml/item1.xml"/><Relationship Id="rId34" Type="http://schemas.openxmlformats.org/officeDocument/2006/relationships/customXmlProps" Target="../customXml/itemProps1.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L="914400" marR="0" lvl="1"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L="1371600" marR="0" lvl="2"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L="1828800" marR="0" lvl="3"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L="2286000" marR="0" lvl="4"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L="2743200" marR="0" lvl="5"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L="3200400" marR="0" lvl="6"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L="3657600" marR="0" lvl="7"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L="4114800" marR="0" lvl="8"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1"/>
        <p:cNvGrpSpPr/>
        <p:nvPr/>
      </p:nvGrpSpPr>
      <p:grpSpPr>
        <a:xfrm>
          <a:off x="0" y="0"/>
          <a:ext cx="0" cy="0"/>
          <a:chOff x="0" y="0"/>
          <a:chExt cx="0" cy="0"/>
        </a:xfrm>
      </p:grpSpPr>
      <p:sp>
        <p:nvSpPr>
          <p:cNvPr id="42" name="Google Shape;42;p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t>Good afternoon everyone. My name is Xiaoyu He, and today I’m going to present my work titled “Applications of Learning Multiple Dynamical Systems: Joint Problems and Causal Modelling.”</a:t>
            </a:r>
            <a:endParaRPr lang="en-US" altLang="en-US"/>
          </a:p>
        </p:txBody>
      </p:sp>
      <p:sp>
        <p:nvSpPr>
          <p:cNvPr id="43" name="Google Shape;43;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1"/>
          </p:nvPr>
        </p:nvSpPr>
        <p:spPr/>
        <p:txBody>
          <a:bodyPr/>
          <a:lstStyle/>
          <a:p>
            <a:r>
              <a:rPr lang="en-US" altLang="en-US"/>
              <a:t>SID scores of various algorithms grouped by category for Krebs3</a:t>
            </a:r>
            <a:endParaRPr lang="en-US" altLang="en-US"/>
          </a:p>
          <a:p>
            <a:r>
              <a:rPr lang="en-US" altLang="en-US"/>
              <a:t>and KrebsN datasets. The performance of each method is represented with colour-</a:t>
            </a:r>
            <a:endParaRPr lang="en-US" altLang="en-US"/>
          </a:p>
          <a:p>
            <a:r>
              <a:rPr lang="en-US" altLang="en-US"/>
              <a:t>coded sections in a radial bar plot. The grey overlay indicates the performance on the</a:t>
            </a:r>
            <a:endParaRPr lang="en-US" altLang="en-US"/>
          </a:p>
          <a:p>
            <a:r>
              <a:rPr lang="en-US" altLang="en-US"/>
              <a:t>normalised dataset.</a:t>
            </a:r>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4"/>
        <p:cNvGrpSpPr/>
        <p:nvPr/>
      </p:nvGrpSpPr>
      <p:grpSpPr>
        <a:xfrm>
          <a:off x="0" y="0"/>
          <a:ext cx="0" cy="0"/>
          <a:chOff x="0" y="0"/>
          <a:chExt cx="0" cy="0"/>
        </a:xfrm>
      </p:grpSpPr>
      <p:sp>
        <p:nvSpPr>
          <p:cNvPr id="165" name="Google Shape;165;g37fcb1bcf09_0_22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sym typeface="+mn-ea"/>
              </a:rPr>
              <a:t>To illustrate the challenge of confounding, lets consider a simple hypothetical example also known as Simpson’s paradox-</a:t>
            </a:r>
            <a:r>
              <a:rPr lang="en-US" altLang="en-US">
                <a:solidFill>
                  <a:schemeClr val="tx2"/>
                </a:solidFill>
                <a:sym typeface="+mn-ea"/>
              </a:rPr>
              <a:t>Berkeley graduate admissions</a:t>
            </a:r>
            <a:r>
              <a:rPr lang="en-US" altLang="en-US">
                <a:sym typeface="+mn-ea"/>
              </a:rPr>
              <a:t>. Suppose that department A receives 150 applications, 100 from men and 50 from women. Department B also receives 150 applications, but here 50 are from men and 100 are from women. Suppose that department A has an acceptance rate (for men and women) of 80%, and department B has an acceptance rate (for men and women) of 20%. Then department A admits 80 men and 40 women, whereas department B admits 10 men and 20 women. Overall, 90 men and 60 women are admitted, giving an acceptance rate of 60% for men and 40% for women. </a:t>
            </a:r>
            <a:r>
              <a:rPr lang="en-US" altLang="en-US"/>
              <a:t>This suggests that success at admission to Berkeley is positively correlated with being male. it suggests that there may be sex discrimination in the selection procedure.</a:t>
            </a:r>
            <a:endParaRPr lang="en-US" altLang="en-US"/>
          </a:p>
          <a:p>
            <a:pPr marL="0" lvl="0" indent="0" algn="l" rtl="0">
              <a:lnSpc>
                <a:spcPct val="100000"/>
              </a:lnSpc>
              <a:spcBef>
                <a:spcPts val="0"/>
              </a:spcBef>
              <a:spcAft>
                <a:spcPts val="0"/>
              </a:spcAft>
              <a:buSzPts val="1100"/>
              <a:buNone/>
            </a:pPr>
            <a:endParaRPr lang="en-US" altLang="en-US"/>
          </a:p>
          <a:p>
            <a:pPr marL="0" lvl="0" indent="0" algn="l" rtl="0">
              <a:lnSpc>
                <a:spcPct val="100000"/>
              </a:lnSpc>
              <a:spcBef>
                <a:spcPts val="0"/>
              </a:spcBef>
              <a:spcAft>
                <a:spcPts val="0"/>
              </a:spcAft>
              <a:buSzPts val="1100"/>
              <a:buNone/>
            </a:pPr>
            <a:r>
              <a:rPr lang="en-US" altLang="en-US"/>
              <a:t>However, as observed from example, this is because women tend to apply to departments that have lower admission rates. In this example, the choice of the graduate school or ability is the confounder, impacting the probability of admission. </a:t>
            </a:r>
            <a:endParaRPr lang="en-US" altLang="en-US"/>
          </a:p>
        </p:txBody>
      </p:sp>
      <p:sp>
        <p:nvSpPr>
          <p:cNvPr id="166" name="Google Shape;166;g37fcb1bcf0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3"/>
        <p:cNvGrpSpPr/>
        <p:nvPr/>
      </p:nvGrpSpPr>
      <p:grpSpPr>
        <a:xfrm>
          <a:off x="0" y="0"/>
          <a:ext cx="0" cy="0"/>
          <a:chOff x="0" y="0"/>
          <a:chExt cx="0" cy="0"/>
        </a:xfrm>
      </p:grpSpPr>
      <p:sp>
        <p:nvSpPr>
          <p:cNvPr id="194" name="Google Shape;194;g37fcb1bcf09_0_23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lang="en-US" altLang="en-US"/>
          </a:p>
        </p:txBody>
      </p:sp>
      <p:sp>
        <p:nvSpPr>
          <p:cNvPr id="195" name="Google Shape;195;g37fcb1bcf09_0_2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3"/>
        <p:cNvGrpSpPr/>
        <p:nvPr/>
      </p:nvGrpSpPr>
      <p:grpSpPr>
        <a:xfrm>
          <a:off x="0" y="0"/>
          <a:ext cx="0" cy="0"/>
          <a:chOff x="0" y="0"/>
          <a:chExt cx="0" cy="0"/>
        </a:xfrm>
      </p:grpSpPr>
      <p:sp>
        <p:nvSpPr>
          <p:cNvPr id="214" name="Google Shape;214;g37fcb1bcf09_0_11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215" name="Google Shape;215;g37fcb1bcf09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21"/>
        <p:cNvGrpSpPr/>
        <p:nvPr/>
      </p:nvGrpSpPr>
      <p:grpSpPr>
        <a:xfrm>
          <a:off x="0" y="0"/>
          <a:ext cx="0" cy="0"/>
          <a:chOff x="0" y="0"/>
          <a:chExt cx="0" cy="0"/>
        </a:xfrm>
      </p:grpSpPr>
      <p:sp>
        <p:nvSpPr>
          <p:cNvPr id="222" name="Google Shape;222;g37fcb1bcf09_0_29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223" name="Google Shape;223;g37fcb1bcf09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8"/>
        <p:cNvGrpSpPr/>
        <p:nvPr/>
      </p:nvGrpSpPr>
      <p:grpSpPr>
        <a:xfrm>
          <a:off x="0" y="0"/>
          <a:ext cx="0" cy="0"/>
          <a:chOff x="0" y="0"/>
          <a:chExt cx="0" cy="0"/>
        </a:xfrm>
      </p:grpSpPr>
      <p:sp>
        <p:nvSpPr>
          <p:cNvPr id="259" name="Google Shape;259;g37fcb1bcf09_0_28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260" name="Google Shape;260;g37fcb1bcf09_0_2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7"/>
        <p:cNvGrpSpPr/>
        <p:nvPr/>
      </p:nvGrpSpPr>
      <p:grpSpPr>
        <a:xfrm>
          <a:off x="0" y="0"/>
          <a:ext cx="0" cy="0"/>
          <a:chOff x="0" y="0"/>
          <a:chExt cx="0" cy="0"/>
        </a:xfrm>
      </p:grpSpPr>
      <p:sp>
        <p:nvSpPr>
          <p:cNvPr id="278" name="Google Shape;278;g37fcb1bcf09_0_28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t>4. Methodology – Overview [1:00]</a:t>
            </a:r>
            <a:endParaRPr lang="en-US" altLang="en-US"/>
          </a:p>
          <a:p>
            <a:pPr marL="0" lvl="0" indent="0" algn="l" rtl="0">
              <a:lnSpc>
                <a:spcPct val="100000"/>
              </a:lnSpc>
              <a:spcBef>
                <a:spcPts val="0"/>
              </a:spcBef>
              <a:spcAft>
                <a:spcPts val="0"/>
              </a:spcAft>
              <a:buSzPts val="1100"/>
              <a:buNone/>
            </a:pPr>
            <a:endParaRPr lang="en-US" altLang="en-US"/>
          </a:p>
          <a:p>
            <a:pPr marL="0" lvl="0" indent="0" algn="l" rtl="0">
              <a:lnSpc>
                <a:spcPct val="100000"/>
              </a:lnSpc>
              <a:spcBef>
                <a:spcPts val="0"/>
              </a:spcBef>
              <a:spcAft>
                <a:spcPts val="0"/>
              </a:spcAft>
              <a:buSzPts val="1100"/>
              <a:buNone/>
            </a:pPr>
            <a:r>
              <a:rPr lang="en-US" altLang="en-US"/>
              <a:t>My work is organized into a triangle:</a:t>
            </a:r>
            <a:endParaRPr lang="en-US" altLang="en-US"/>
          </a:p>
          <a:p>
            <a:pPr marL="0" lvl="0" indent="0" algn="l" rtl="0">
              <a:lnSpc>
                <a:spcPct val="100000"/>
              </a:lnSpc>
              <a:spcBef>
                <a:spcPts val="0"/>
              </a:spcBef>
              <a:spcAft>
                <a:spcPts val="0"/>
              </a:spcAft>
              <a:buSzPts val="1100"/>
              <a:buNone/>
            </a:pPr>
            <a:endParaRPr lang="en-US" altLang="en-US"/>
          </a:p>
          <a:p>
            <a:pPr marL="0" lvl="0" indent="0" algn="l" rtl="0">
              <a:lnSpc>
                <a:spcPct val="100000"/>
              </a:lnSpc>
              <a:spcBef>
                <a:spcPts val="0"/>
              </a:spcBef>
              <a:spcAft>
                <a:spcPts val="0"/>
              </a:spcAft>
              <a:buSzPts val="1100"/>
              <a:buNone/>
            </a:pPr>
            <a:r>
              <a:rPr lang="en-US" altLang="en-US"/>
              <a:t>Pillar I: Benchmarking with Krebs cycle data → exposes gaps in current methods.</a:t>
            </a:r>
            <a:endParaRPr lang="en-US" altLang="en-US"/>
          </a:p>
          <a:p>
            <a:pPr marL="0" lvl="0" indent="0" algn="l" rtl="0">
              <a:lnSpc>
                <a:spcPct val="100000"/>
              </a:lnSpc>
              <a:spcBef>
                <a:spcPts val="0"/>
              </a:spcBef>
              <a:spcAft>
                <a:spcPts val="0"/>
              </a:spcAft>
              <a:buSzPts val="1100"/>
              <a:buNone/>
            </a:pPr>
            <a:endParaRPr lang="en-US" altLang="en-US"/>
          </a:p>
          <a:p>
            <a:pPr marL="0" lvl="0" indent="0" algn="l" rtl="0">
              <a:lnSpc>
                <a:spcPct val="100000"/>
              </a:lnSpc>
              <a:spcBef>
                <a:spcPts val="0"/>
              </a:spcBef>
              <a:spcAft>
                <a:spcPts val="0"/>
              </a:spcAft>
              <a:buSzPts val="1100"/>
              <a:buNone/>
            </a:pPr>
            <a:r>
              <a:rPr lang="en-US" altLang="en-US"/>
              <a:t>Pillar II: Causal discovery with hidden variables → the ExMAG algorithm.</a:t>
            </a:r>
            <a:endParaRPr lang="en-US" altLang="en-US"/>
          </a:p>
          <a:p>
            <a:pPr marL="0" lvl="0" indent="0" algn="l" rtl="0">
              <a:lnSpc>
                <a:spcPct val="100000"/>
              </a:lnSpc>
              <a:spcBef>
                <a:spcPts val="0"/>
              </a:spcBef>
              <a:spcAft>
                <a:spcPts val="0"/>
              </a:spcAft>
              <a:buSzPts val="1100"/>
              <a:buNone/>
            </a:pPr>
            <a:endParaRPr lang="en-US" altLang="en-US"/>
          </a:p>
          <a:p>
            <a:pPr marL="0" lvl="0" indent="0" algn="l" rtl="0">
              <a:lnSpc>
                <a:spcPct val="100000"/>
              </a:lnSpc>
              <a:spcBef>
                <a:spcPts val="0"/>
              </a:spcBef>
              <a:spcAft>
                <a:spcPts val="0"/>
              </a:spcAft>
              <a:buSzPts val="1100"/>
              <a:buNone/>
            </a:pPr>
            <a:r>
              <a:rPr lang="en-US" altLang="en-US"/>
              <a:t>Pillar III: Joint clustering &amp; system identification → NCPOP-EM framework.</a:t>
            </a:r>
            <a:endParaRPr lang="en-US" altLang="en-US"/>
          </a:p>
          <a:p>
            <a:pPr marL="0" lvl="0" indent="0" algn="l" rtl="0">
              <a:lnSpc>
                <a:spcPct val="100000"/>
              </a:lnSpc>
              <a:spcBef>
                <a:spcPts val="0"/>
              </a:spcBef>
              <a:spcAft>
                <a:spcPts val="0"/>
              </a:spcAft>
              <a:buSzPts val="1100"/>
              <a:buNone/>
            </a:pPr>
            <a:endParaRPr lang="en-US" altLang="en-US"/>
          </a:p>
          <a:p>
            <a:pPr marL="0" lvl="0" indent="0" algn="l" rtl="0">
              <a:lnSpc>
                <a:spcPct val="100000"/>
              </a:lnSpc>
              <a:spcBef>
                <a:spcPts val="0"/>
              </a:spcBef>
              <a:spcAft>
                <a:spcPts val="0"/>
              </a:spcAft>
              <a:buSzPts val="1100"/>
              <a:buNone/>
            </a:pPr>
            <a:r>
              <a:rPr lang="en-US" altLang="en-US"/>
              <a:t>(</a:t>
            </a:r>
            <a:r>
              <a:rPr lang="zh-CN" altLang="en-US"/>
              <a:t>用手指示意三柱模型，做小手势</a:t>
            </a:r>
            <a:r>
              <a:rPr lang="en-US" altLang="en-US"/>
              <a:t>)</a:t>
            </a:r>
            <a:endParaRPr lang="en-US" altLang="en-US"/>
          </a:p>
          <a:p>
            <a:pPr marL="0" lvl="0" indent="0" algn="l" rtl="0">
              <a:lnSpc>
                <a:spcPct val="100000"/>
              </a:lnSpc>
              <a:spcBef>
                <a:spcPts val="0"/>
              </a:spcBef>
              <a:spcAft>
                <a:spcPts val="0"/>
              </a:spcAft>
              <a:buSzPts val="1100"/>
              <a:buNone/>
            </a:pPr>
            <a:endParaRPr lang="en-US" altLang="en-US"/>
          </a:p>
          <a:p>
            <a:pPr marL="0" lvl="0" indent="0" algn="l" rtl="0">
              <a:lnSpc>
                <a:spcPct val="100000"/>
              </a:lnSpc>
              <a:spcBef>
                <a:spcPts val="0"/>
              </a:spcBef>
              <a:spcAft>
                <a:spcPts val="0"/>
              </a:spcAft>
              <a:buSzPts val="1100"/>
              <a:buNone/>
            </a:pPr>
            <a:r>
              <a:rPr lang="en-US" altLang="en-US"/>
              <a:t>These pillars are not isolated—they feed into each other. Benchmarks guide algorithms, and algorithms provide realistic data for the benchmarks.</a:t>
            </a:r>
            <a:endParaRPr lang="en-US" altLang="en-US"/>
          </a:p>
        </p:txBody>
      </p:sp>
      <p:sp>
        <p:nvSpPr>
          <p:cNvPr id="279" name="Google Shape;279;g37fcb1bcf09_0_28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9"/>
        <p:cNvGrpSpPr/>
        <p:nvPr/>
      </p:nvGrpSpPr>
      <p:grpSpPr>
        <a:xfrm>
          <a:off x="0" y="0"/>
          <a:ext cx="0" cy="0"/>
          <a:chOff x="0" y="0"/>
          <a:chExt cx="0" cy="0"/>
        </a:xfrm>
      </p:grpSpPr>
      <p:sp>
        <p:nvSpPr>
          <p:cNvPr id="50" name="Google Shape;50;g37fcb1bcf09_0_6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51" name="Google Shape;51;g37fcb1bcf09_0_6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2"/>
        <p:cNvGrpSpPr/>
        <p:nvPr/>
      </p:nvGrpSpPr>
      <p:grpSpPr>
        <a:xfrm>
          <a:off x="0" y="0"/>
          <a:ext cx="0" cy="0"/>
          <a:chOff x="0" y="0"/>
          <a:chExt cx="0" cy="0"/>
        </a:xfrm>
      </p:grpSpPr>
      <p:sp>
        <p:nvSpPr>
          <p:cNvPr id="293" name="Google Shape;293;g37fcb1bcf09_0_33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294" name="Google Shape;294;g37fcb1bcf09_0_3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4"/>
        <p:cNvGrpSpPr/>
        <p:nvPr/>
      </p:nvGrpSpPr>
      <p:grpSpPr>
        <a:xfrm>
          <a:off x="0" y="0"/>
          <a:ext cx="0" cy="0"/>
          <a:chOff x="0" y="0"/>
          <a:chExt cx="0" cy="0"/>
        </a:xfrm>
      </p:grpSpPr>
      <p:sp>
        <p:nvSpPr>
          <p:cNvPr id="305" name="Google Shape;305;g37fcb1bcf09_0_34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306" name="Google Shape;306;g37fcb1bcf09_0_3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5"/>
        <p:cNvGrpSpPr/>
        <p:nvPr/>
      </p:nvGrpSpPr>
      <p:grpSpPr>
        <a:xfrm>
          <a:off x="0" y="0"/>
          <a:ext cx="0" cy="0"/>
          <a:chOff x="0" y="0"/>
          <a:chExt cx="0" cy="0"/>
        </a:xfrm>
      </p:grpSpPr>
      <p:sp>
        <p:nvSpPr>
          <p:cNvPr id="326" name="Google Shape;326;g37fcb1bcf09_0_36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lang="en-US" altLang="en-US"/>
          </a:p>
        </p:txBody>
      </p:sp>
      <p:sp>
        <p:nvSpPr>
          <p:cNvPr id="327" name="Google Shape;327;g37fcb1bcf09_0_3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51"/>
        <p:cNvGrpSpPr/>
        <p:nvPr/>
      </p:nvGrpSpPr>
      <p:grpSpPr>
        <a:xfrm>
          <a:off x="0" y="0"/>
          <a:ext cx="0" cy="0"/>
          <a:chOff x="0" y="0"/>
          <a:chExt cx="0" cy="0"/>
        </a:xfrm>
      </p:grpSpPr>
      <p:sp>
        <p:nvSpPr>
          <p:cNvPr id="352" name="Google Shape;352;g37fcb1bcf09_0_27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353" name="Google Shape;353;g37fcb1bcf09_0_27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69"/>
        <p:cNvGrpSpPr/>
        <p:nvPr/>
      </p:nvGrpSpPr>
      <p:grpSpPr>
        <a:xfrm>
          <a:off x="0" y="0"/>
          <a:ext cx="0" cy="0"/>
          <a:chOff x="0" y="0"/>
          <a:chExt cx="0" cy="0"/>
        </a:xfrm>
      </p:grpSpPr>
      <p:sp>
        <p:nvSpPr>
          <p:cNvPr id="370" name="Google Shape;370;p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371" name="Google Shape;371;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5"/>
        <p:cNvGrpSpPr/>
        <p:nvPr/>
      </p:nvGrpSpPr>
      <p:grpSpPr>
        <a:xfrm>
          <a:off x="0" y="0"/>
          <a:ext cx="0" cy="0"/>
          <a:chOff x="0" y="0"/>
          <a:chExt cx="0" cy="0"/>
        </a:xfrm>
      </p:grpSpPr>
      <p:sp>
        <p:nvSpPr>
          <p:cNvPr id="86" name="Google Shape;86;g37fcb1bcf09_0_7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87" name="Google Shape;87;g37fcb1bcf09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3"/>
        <p:cNvGrpSpPr/>
        <p:nvPr/>
      </p:nvGrpSpPr>
      <p:grpSpPr>
        <a:xfrm>
          <a:off x="0" y="0"/>
          <a:ext cx="0" cy="0"/>
          <a:chOff x="0" y="0"/>
          <a:chExt cx="0" cy="0"/>
        </a:xfrm>
      </p:grpSpPr>
      <p:sp>
        <p:nvSpPr>
          <p:cNvPr id="94" name="Google Shape;94;g37fcb1bcf09_0_16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95" name="Google Shape;95;g37fcb1bcf09_0_16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2"/>
        <p:cNvGrpSpPr/>
        <p:nvPr/>
      </p:nvGrpSpPr>
      <p:grpSpPr>
        <a:xfrm>
          <a:off x="0" y="0"/>
          <a:ext cx="0" cy="0"/>
          <a:chOff x="0" y="0"/>
          <a:chExt cx="0" cy="0"/>
        </a:xfrm>
      </p:grpSpPr>
      <p:sp>
        <p:nvSpPr>
          <p:cNvPr id="113" name="Google Shape;113;g37fcb1bcf09_0_11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114" name="Google Shape;114;g37fcb1bcf09_0_1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1"/>
          </p:nvPr>
        </p:nvSpPr>
        <p:spPr/>
        <p:txBody>
          <a:bodyPr/>
          <a:lstStyle/>
          <a:p>
            <a:r>
              <a:rPr lang="en-US" altLang="en-US">
                <a:solidFill>
                  <a:srgbClr val="F0F0F0"/>
                </a:solidFill>
                <a:sym typeface="+mn-ea"/>
              </a:rPr>
              <a:t>KrebsN: </a:t>
            </a:r>
            <a:r>
              <a:rPr lang="en-US" dirty="0">
                <a:solidFill>
                  <a:srgbClr val="F0F0F0">
                    <a:alpha val="80000"/>
                  </a:srgbClr>
                </a:solidFill>
                <a:latin typeface="MiSans" pitchFamily="34" charset="-122"/>
                <a:ea typeface="MiSans" pitchFamily="34" charset="-122"/>
                <a:cs typeface="MiSans" pitchFamily="34" charset="-120"/>
                <a:sym typeface="+mn-ea"/>
              </a:rPr>
              <a:t>normal distribution.</a:t>
            </a:r>
            <a:endParaRPr lang="en-US" dirty="0">
              <a:solidFill>
                <a:srgbClr val="F0F0F0">
                  <a:alpha val="80000"/>
                </a:srgbClr>
              </a:solidFill>
              <a:latin typeface="MiSans" pitchFamily="34" charset="-122"/>
              <a:ea typeface="MiSans" pitchFamily="34" charset="-122"/>
              <a:cs typeface="MiSans" pitchFamily="34" charset="-120"/>
              <a:sym typeface="+mn-ea"/>
            </a:endParaRPr>
          </a:p>
          <a:p>
            <a:r>
              <a:rPr lang="en-US" altLang="en-US">
                <a:solidFill>
                  <a:srgbClr val="F0F0F0"/>
                </a:solidFill>
                <a:sym typeface="+mn-ea"/>
              </a:rPr>
              <a:t>Krebs3: </a:t>
            </a:r>
            <a:r>
              <a:rPr lang="en-US" dirty="0">
                <a:solidFill>
                  <a:srgbClr val="F0F0F0">
                    <a:alpha val="80000"/>
                  </a:srgbClr>
                </a:solidFill>
                <a:latin typeface="MiSans" pitchFamily="34" charset="-122"/>
                <a:ea typeface="MiSans" pitchFamily="34" charset="-122"/>
                <a:cs typeface="MiSans" pitchFamily="34" charset="-120"/>
                <a:sym typeface="+mn-ea"/>
              </a:rPr>
              <a:t>excitation of three components</a:t>
            </a:r>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1"/>
          </p:nvPr>
        </p:nvSpPr>
        <p:spPr/>
        <p:txBody>
          <a:bodyPr/>
          <a:lstStyle/>
          <a:p>
            <a:r>
              <a:rPr lang="en-US" altLang="en-US">
                <a:solidFill>
                  <a:srgbClr val="F0F0F0"/>
                </a:solidFill>
                <a:sym typeface="+mn-ea"/>
              </a:rPr>
              <a:t>Comparison between varying causal  inference algorithms by percentage of error in performance metrics for Krebs3 dataset.</a:t>
            </a:r>
            <a:endParaRPr lang="en-US" altLang="en-US">
              <a:solidFill>
                <a:srgbClr val="F0F0F0"/>
              </a:solidFill>
              <a:sym typeface="+mn-ea"/>
            </a:endParaRPr>
          </a:p>
          <a:p>
            <a:pPr marL="158750" indent="0">
              <a:buNone/>
            </a:pPr>
            <a:endParaRPr lang="en-US" altLang="en-US" b="0" i="0" u="none" strike="noStrike" cap="none">
              <a:solidFill>
                <a:srgbClr val="F0F0F0"/>
              </a:solidFill>
              <a:sym typeface="+mn-ea"/>
            </a:endParaRPr>
          </a:p>
          <a:p>
            <a:endParaRPr lang="en-US" altLang="en-US" b="0" i="0" u="none" strike="noStrike" cap="none">
              <a:solidFill>
                <a:srgbClr val="F0F0F0"/>
              </a:solidFill>
              <a:sym typeface="+mn-ea"/>
            </a:endParaRPr>
          </a:p>
          <a:p>
            <a:r>
              <a:rPr lang="en-GB">
                <a:solidFill>
                  <a:srgbClr val="8C96A8"/>
                </a:solidFill>
                <a:sym typeface="Arial" panose="020B0704020202020204"/>
              </a:rPr>
              <a:t>Structural Hamming Distance</a:t>
            </a:r>
            <a:r>
              <a:rPr lang="en-GB">
                <a:solidFill>
                  <a:srgbClr val="F0F0F0"/>
                </a:solidFill>
                <a:sym typeface="Arial" panose="020B0704020202020204"/>
              </a:rPr>
              <a:t> measures the number of edge edits needed to match the true graph.</a:t>
            </a:r>
            <a:endParaRPr b="0" i="0" u="none" strike="noStrike" cap="none"/>
          </a:p>
          <a:p>
            <a:r>
              <a:rPr lang="en-GB">
                <a:solidFill>
                  <a:srgbClr val="8C96A8"/>
                </a:solidFill>
                <a:sym typeface="Arial" panose="020B0704020202020204"/>
              </a:rPr>
              <a:t>Structural Intervention Distance</a:t>
            </a:r>
            <a:r>
              <a:rPr lang="en-GB">
                <a:solidFill>
                  <a:srgbClr val="F0F0F0"/>
                </a:solidFill>
                <a:sym typeface="Arial" panose="020B0704020202020204"/>
              </a:rPr>
              <a:t> counts pairs where interventional distributions differ.</a:t>
            </a:r>
            <a:endParaRPr b="0" i="0" u="none" strike="noStrike" cap="none"/>
          </a:p>
          <a:p>
            <a:pPr marL="158750" indent="0">
              <a:buNone/>
            </a:pPr>
            <a:r>
              <a:rPr lang="en-GB">
                <a:solidFill>
                  <a:srgbClr val="8C96A8"/>
                </a:solidFill>
                <a:sym typeface="Arial" panose="020B0704020202020204"/>
              </a:rPr>
              <a:t>F1-Score</a:t>
            </a:r>
            <a:r>
              <a:rPr lang="en-GB">
                <a:solidFill>
                  <a:srgbClr val="F0F0F0"/>
                </a:solidFill>
                <a:sym typeface="Arial" panose="020B0704020202020204"/>
              </a:rPr>
              <a:t> balances precision and recall for edge prediction accuracy.</a:t>
            </a:r>
            <a:endParaRPr b="0" i="0" u="none" strike="noStrike" cap="none"/>
          </a:p>
          <a:p>
            <a:pPr marL="158750" indent="0">
              <a:buNone/>
            </a:pPr>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Cover dark">
  <p:cSld name="TITLE">
    <p:spTree>
      <p:nvGrpSpPr>
        <p:cNvPr id="1" name="Shape 8"/>
        <p:cNvGrpSpPr/>
        <p:nvPr/>
      </p:nvGrpSpPr>
      <p:grpSpPr>
        <a:xfrm>
          <a:off x="0" y="0"/>
          <a:ext cx="0" cy="0"/>
          <a:chOff x="0" y="0"/>
          <a:chExt cx="0" cy="0"/>
        </a:xfrm>
      </p:grpSpPr>
      <p:sp>
        <p:nvSpPr>
          <p:cNvPr id="9" name="Google Shape;9;p2"/>
          <p:cNvSpPr txBox="1">
            <a:spLocks noGrp="1"/>
          </p:cNvSpPr>
          <p:nvPr>
            <p:ph type="body" idx="1"/>
          </p:nvPr>
        </p:nvSpPr>
        <p:spPr>
          <a:xfrm>
            <a:off x="364778" y="3754802"/>
            <a:ext cx="3825900" cy="1031400"/>
          </a:xfrm>
          <a:prstGeom prst="rect">
            <a:avLst/>
          </a:prstGeom>
          <a:noFill/>
          <a:ln>
            <a:noFill/>
          </a:ln>
        </p:spPr>
        <p:txBody>
          <a:bodyPr spcFirstLastPara="1" wrap="square" lIns="17150" tIns="17150" rIns="17150" bIns="17150"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10" name="Google Shape;10;p2"/>
          <p:cNvSpPr txBox="1">
            <a:spLocks noGrp="1"/>
          </p:cNvSpPr>
          <p:nvPr>
            <p:ph type="title"/>
          </p:nvPr>
        </p:nvSpPr>
        <p:spPr>
          <a:xfrm>
            <a:off x="338136" y="965621"/>
            <a:ext cx="8239200" cy="1743000"/>
          </a:xfrm>
          <a:prstGeom prst="rect">
            <a:avLst/>
          </a:prstGeom>
          <a:noFill/>
          <a:ln>
            <a:noFill/>
          </a:ln>
        </p:spPr>
        <p:txBody>
          <a:bodyPr spcFirstLastPara="1" wrap="square" lIns="19050" tIns="19050" rIns="19050" bIns="19050" anchor="b" anchorCtr="0">
            <a:normAutofit/>
          </a:bodyPr>
          <a:lstStyle>
            <a:lvl1pPr lvl="0" algn="l">
              <a:lnSpc>
                <a:spcPct val="100000"/>
              </a:lnSpc>
              <a:spcBef>
                <a:spcPts val="0"/>
              </a:spcBef>
              <a:spcAft>
                <a:spcPts val="0"/>
              </a:spcAft>
              <a:buClr>
                <a:srgbClr val="FFFFFF"/>
              </a:buClr>
              <a:buSzPts val="3600"/>
              <a:buFont typeface="Arial" panose="020B0704020202020204"/>
              <a:buNone/>
              <a:defRPr>
                <a:latin typeface="Arial" panose="020B0704020202020204"/>
                <a:ea typeface="Arial" panose="020B0704020202020204"/>
                <a:cs typeface="Arial" panose="020B0704020202020204"/>
                <a:sym typeface="Arial" panose="020B0704020202020204"/>
              </a:defRPr>
            </a:lvl1pPr>
            <a:lvl2pPr lvl="1" algn="l">
              <a:lnSpc>
                <a:spcPct val="100000"/>
              </a:lnSpc>
              <a:spcBef>
                <a:spcPts val="0"/>
              </a:spcBef>
              <a:spcAft>
                <a:spcPts val="0"/>
              </a:spcAft>
              <a:buClr>
                <a:srgbClr val="FFFFFF"/>
              </a:buClr>
              <a:buSzPts val="1400"/>
              <a:buNone/>
              <a:defRPr/>
            </a:lvl2pPr>
            <a:lvl3pPr lvl="2" algn="l">
              <a:lnSpc>
                <a:spcPct val="100000"/>
              </a:lnSpc>
              <a:spcBef>
                <a:spcPts val="0"/>
              </a:spcBef>
              <a:spcAft>
                <a:spcPts val="0"/>
              </a:spcAft>
              <a:buClr>
                <a:srgbClr val="FFFFFF"/>
              </a:buClr>
              <a:buSzPts val="1400"/>
              <a:buNone/>
              <a:defRPr/>
            </a:lvl3pPr>
            <a:lvl4pPr lvl="3" algn="l">
              <a:lnSpc>
                <a:spcPct val="100000"/>
              </a:lnSpc>
              <a:spcBef>
                <a:spcPts val="0"/>
              </a:spcBef>
              <a:spcAft>
                <a:spcPts val="0"/>
              </a:spcAft>
              <a:buClr>
                <a:srgbClr val="FFFFFF"/>
              </a:buClr>
              <a:buSzPts val="1400"/>
              <a:buNone/>
              <a:defRPr/>
            </a:lvl4pPr>
            <a:lvl5pPr lvl="4" algn="l">
              <a:lnSpc>
                <a:spcPct val="100000"/>
              </a:lnSpc>
              <a:spcBef>
                <a:spcPts val="0"/>
              </a:spcBef>
              <a:spcAft>
                <a:spcPts val="0"/>
              </a:spcAft>
              <a:buClr>
                <a:srgbClr val="FFFFFF"/>
              </a:buClr>
              <a:buSzPts val="1400"/>
              <a:buNone/>
              <a:defRPr/>
            </a:lvl5pPr>
            <a:lvl6pPr lvl="5" algn="l">
              <a:lnSpc>
                <a:spcPct val="100000"/>
              </a:lnSpc>
              <a:spcBef>
                <a:spcPts val="0"/>
              </a:spcBef>
              <a:spcAft>
                <a:spcPts val="0"/>
              </a:spcAft>
              <a:buClr>
                <a:srgbClr val="FFFFFF"/>
              </a:buClr>
              <a:buSzPts val="1400"/>
              <a:buNone/>
              <a:defRPr/>
            </a:lvl6pPr>
            <a:lvl7pPr lvl="6" algn="l">
              <a:lnSpc>
                <a:spcPct val="100000"/>
              </a:lnSpc>
              <a:spcBef>
                <a:spcPts val="0"/>
              </a:spcBef>
              <a:spcAft>
                <a:spcPts val="0"/>
              </a:spcAft>
              <a:buClr>
                <a:srgbClr val="FFFFFF"/>
              </a:buClr>
              <a:buSzPts val="1400"/>
              <a:buNone/>
              <a:defRPr/>
            </a:lvl7pPr>
            <a:lvl8pPr lvl="7" algn="l">
              <a:lnSpc>
                <a:spcPct val="100000"/>
              </a:lnSpc>
              <a:spcBef>
                <a:spcPts val="0"/>
              </a:spcBef>
              <a:spcAft>
                <a:spcPts val="0"/>
              </a:spcAft>
              <a:buClr>
                <a:srgbClr val="FFFFFF"/>
              </a:buClr>
              <a:buSzPts val="1400"/>
              <a:buNone/>
              <a:defRPr/>
            </a:lvl8pPr>
            <a:lvl9pPr lvl="8" algn="l">
              <a:lnSpc>
                <a:spcPct val="100000"/>
              </a:lnSpc>
              <a:spcBef>
                <a:spcPts val="0"/>
              </a:spcBef>
              <a:spcAft>
                <a:spcPts val="0"/>
              </a:spcAft>
              <a:buClr>
                <a:srgbClr val="FFFFFF"/>
              </a:buClr>
              <a:buSzPts val="1400"/>
              <a:buNone/>
              <a:defRPr/>
            </a:lvl9pPr>
          </a:lstStyle>
          <a:p/>
        </p:txBody>
      </p:sp>
      <p:sp>
        <p:nvSpPr>
          <p:cNvPr id="11" name="Google Shape;11;p2"/>
          <p:cNvSpPr txBox="1">
            <a:spLocks noGrp="1"/>
          </p:cNvSpPr>
          <p:nvPr>
            <p:ph type="body" idx="2"/>
          </p:nvPr>
        </p:nvSpPr>
        <p:spPr>
          <a:xfrm>
            <a:off x="341708" y="2864726"/>
            <a:ext cx="8451000" cy="411900"/>
          </a:xfrm>
          <a:prstGeom prst="rect">
            <a:avLst/>
          </a:prstGeom>
          <a:noFill/>
          <a:ln>
            <a:noFill/>
          </a:ln>
        </p:spPr>
        <p:txBody>
          <a:bodyPr spcFirstLastPara="1" wrap="square" lIns="34275" tIns="34275" rIns="34275" bIns="34275"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12" name="Google Shape;12;p2"/>
          <p:cNvSpPr txBox="1">
            <a:spLocks noGrp="1"/>
          </p:cNvSpPr>
          <p:nvPr>
            <p:ph type="body" idx="3"/>
          </p:nvPr>
        </p:nvSpPr>
        <p:spPr>
          <a:xfrm>
            <a:off x="4245532" y="4520195"/>
            <a:ext cx="4503300" cy="278100"/>
          </a:xfrm>
          <a:prstGeom prst="rect">
            <a:avLst/>
          </a:prstGeom>
          <a:noFill/>
          <a:ln>
            <a:noFill/>
          </a:ln>
        </p:spPr>
        <p:txBody>
          <a:bodyPr spcFirstLastPara="1" wrap="square" lIns="34275" tIns="34275" rIns="34275" bIns="34275" anchor="b" anchorCtr="0">
            <a:spAutoFit/>
          </a:bodyPr>
          <a:lstStyle>
            <a:lvl1pPr marL="457200" marR="0" lvl="0" indent="-228600" algn="r">
              <a:lnSpc>
                <a:spcPct val="150000"/>
              </a:lnSpc>
              <a:spcBef>
                <a:spcPts val="0"/>
              </a:spcBef>
              <a:spcAft>
                <a:spcPts val="0"/>
              </a:spcAft>
              <a:buClr>
                <a:srgbClr val="FFFFFF"/>
              </a:buClr>
              <a:buSzPts val="1400"/>
              <a:buFont typeface="Arial" panose="020B0704020202020204"/>
              <a:buNone/>
              <a:defRPr sz="14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Slide basic">
  <p:cSld name="Slide basic">
    <p:bg>
      <p:bgPr>
        <a:solidFill>
          <a:srgbClr val="F3F6F9"/>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body" idx="1"/>
          </p:nvPr>
        </p:nvSpPr>
        <p:spPr>
          <a:xfrm>
            <a:off x="332183" y="335446"/>
            <a:ext cx="7030800" cy="475200"/>
          </a:xfrm>
          <a:prstGeom prst="rect">
            <a:avLst/>
          </a:prstGeom>
          <a:noFill/>
          <a:ln>
            <a:noFill/>
          </a:ln>
        </p:spPr>
        <p:txBody>
          <a:bodyPr spcFirstLastPara="1" wrap="square" lIns="34275" tIns="34275" rIns="34275" bIns="34275" anchor="t" anchorCtr="0">
            <a:noAutofit/>
          </a:bodyPr>
          <a:lstStyle>
            <a:lvl1pPr marL="457200" marR="0" lvl="0" indent="-228600" algn="l">
              <a:lnSpc>
                <a:spcPct val="100000"/>
              </a:lnSpc>
              <a:spcBef>
                <a:spcPts val="800"/>
              </a:spcBef>
              <a:spcAft>
                <a:spcPts val="0"/>
              </a:spcAft>
              <a:buClr>
                <a:srgbClr val="001838"/>
              </a:buClr>
              <a:buSzPts val="2400"/>
              <a:buFont typeface="Arial" panose="020B0704020202020204"/>
              <a:buNone/>
              <a:defRPr sz="24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15" name="Google Shape;15;p3"/>
          <p:cNvSpPr txBox="1">
            <a:spLocks noGrp="1"/>
          </p:cNvSpPr>
          <p:nvPr>
            <p:ph type="body" idx="2"/>
          </p:nvPr>
        </p:nvSpPr>
        <p:spPr>
          <a:xfrm>
            <a:off x="366474" y="972191"/>
            <a:ext cx="8382600" cy="278100"/>
          </a:xfrm>
          <a:prstGeom prst="rect">
            <a:avLst/>
          </a:prstGeom>
          <a:noFill/>
          <a:ln>
            <a:noFill/>
          </a:ln>
        </p:spPr>
        <p:txBody>
          <a:bodyPr spcFirstLastPara="1" wrap="square" lIns="34275" tIns="34275" rIns="34275" bIns="34275" anchor="ctr" anchorCtr="0">
            <a:spAutoFit/>
          </a:bodyPr>
          <a:lstStyle>
            <a:lvl1pPr marL="457200" marR="0" lvl="0" indent="-228600" algn="l">
              <a:lnSpc>
                <a:spcPct val="100000"/>
              </a:lnSpc>
              <a:spcBef>
                <a:spcPts val="800"/>
              </a:spcBef>
              <a:spcAft>
                <a:spcPts val="0"/>
              </a:spcAft>
              <a:buClr>
                <a:srgbClr val="001838"/>
              </a:buClr>
              <a:buSzPts val="1400"/>
              <a:buFont typeface="Arial" panose="020B0704020202020204"/>
              <a:buNone/>
              <a:defRPr sz="1400" b="1"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16" name="Google Shape;16;p3"/>
          <p:cNvSpPr txBox="1">
            <a:spLocks noGrp="1"/>
          </p:cNvSpPr>
          <p:nvPr>
            <p:ph type="body" idx="3"/>
          </p:nvPr>
        </p:nvSpPr>
        <p:spPr>
          <a:xfrm>
            <a:off x="371236" y="1276579"/>
            <a:ext cx="8382600" cy="967800"/>
          </a:xfrm>
          <a:prstGeom prst="rect">
            <a:avLst/>
          </a:prstGeom>
          <a:noFill/>
          <a:ln>
            <a:noFill/>
          </a:ln>
        </p:spPr>
        <p:txBody>
          <a:bodyPr spcFirstLastPara="1" wrap="square" lIns="34275" tIns="34275" rIns="34275" bIns="34275" anchor="t" anchorCtr="0">
            <a:spAutoFit/>
          </a:bodyPr>
          <a:lstStyle>
            <a:lvl1pPr marL="457200" marR="0" lvl="0" indent="-228600" algn="l">
              <a:lnSpc>
                <a:spcPct val="150000"/>
              </a:lnSpc>
              <a:spcBef>
                <a:spcPts val="800"/>
              </a:spcBef>
              <a:spcAft>
                <a:spcPts val="0"/>
              </a:spcAft>
              <a:buClr>
                <a:srgbClr val="001838"/>
              </a:buClr>
              <a:buSzPts val="1200"/>
              <a:buFont typeface="Arial" panose="020B0704020202020204"/>
              <a:buNone/>
              <a:defRPr sz="12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17" name="Google Shape;17;p3"/>
          <p:cNvSpPr txBox="1">
            <a:spLocks noGrp="1"/>
          </p:cNvSpPr>
          <p:nvPr>
            <p:ph type="body" idx="4"/>
          </p:nvPr>
        </p:nvSpPr>
        <p:spPr>
          <a:xfrm>
            <a:off x="380761" y="2316807"/>
            <a:ext cx="8382600" cy="253800"/>
          </a:xfrm>
          <a:prstGeom prst="rect">
            <a:avLst/>
          </a:prstGeom>
          <a:noFill/>
          <a:ln>
            <a:noFill/>
          </a:ln>
        </p:spPr>
        <p:txBody>
          <a:bodyPr spcFirstLastPara="1" wrap="square" lIns="34275" tIns="34275" rIns="34275" bIns="34275" anchor="ctr" anchorCtr="0">
            <a:spAutoFit/>
          </a:bodyPr>
          <a:lstStyle>
            <a:lvl1pPr marL="457200" marR="0" lvl="0" indent="-228600" algn="l">
              <a:lnSpc>
                <a:spcPct val="100000"/>
              </a:lnSpc>
              <a:spcBef>
                <a:spcPts val="800"/>
              </a:spcBef>
              <a:spcAft>
                <a:spcPts val="0"/>
              </a:spcAft>
              <a:buClr>
                <a:srgbClr val="001838"/>
              </a:buClr>
              <a:buSzPts val="1200"/>
              <a:buFont typeface="Arial" panose="020B0704020202020204"/>
              <a:buNone/>
              <a:defRPr sz="1200" b="1"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18" name="Google Shape;18;p3"/>
          <p:cNvSpPr txBox="1">
            <a:spLocks noGrp="1"/>
          </p:cNvSpPr>
          <p:nvPr>
            <p:ph type="body" idx="5"/>
          </p:nvPr>
        </p:nvSpPr>
        <p:spPr>
          <a:xfrm>
            <a:off x="395047" y="2628134"/>
            <a:ext cx="8382600" cy="959100"/>
          </a:xfrm>
          <a:prstGeom prst="rect">
            <a:avLst/>
          </a:prstGeom>
          <a:noFill/>
          <a:ln>
            <a:noFill/>
          </a:ln>
        </p:spPr>
        <p:txBody>
          <a:bodyPr spcFirstLastPara="1" wrap="square" lIns="34275" tIns="34275" rIns="34275" bIns="34275" anchor="t" anchorCtr="0">
            <a:spAutoFit/>
          </a:bodyPr>
          <a:lstStyle>
            <a:lvl1pPr marL="457200" marR="0" lvl="0" indent="-228600" algn="l">
              <a:lnSpc>
                <a:spcPct val="150000"/>
              </a:lnSpc>
              <a:spcBef>
                <a:spcPts val="800"/>
              </a:spcBef>
              <a:spcAft>
                <a:spcPts val="0"/>
              </a:spcAft>
              <a:buClr>
                <a:srgbClr val="001838"/>
              </a:buClr>
              <a:buSzPts val="1100"/>
              <a:buFont typeface="Arial" panose="020B0704020202020204"/>
              <a:buNone/>
              <a:defRPr sz="11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19" name="Google Shape;19;p3"/>
          <p:cNvSpPr txBox="1">
            <a:spLocks noGrp="1"/>
          </p:cNvSpPr>
          <p:nvPr>
            <p:ph type="body" idx="6"/>
          </p:nvPr>
        </p:nvSpPr>
        <p:spPr>
          <a:xfrm>
            <a:off x="395047" y="4510669"/>
            <a:ext cx="4503300" cy="230400"/>
          </a:xfrm>
          <a:prstGeom prst="rect">
            <a:avLst/>
          </a:prstGeom>
          <a:noFill/>
          <a:ln>
            <a:noFill/>
          </a:ln>
        </p:spPr>
        <p:txBody>
          <a:bodyPr spcFirstLastPara="1" wrap="square" lIns="34275" tIns="34275" rIns="34275" bIns="34275" anchor="t" anchorCtr="0">
            <a:spAutoFit/>
          </a:bodyPr>
          <a:lstStyle>
            <a:lvl1pPr marL="457200" marR="0" lvl="0" indent="-228600" algn="l">
              <a:lnSpc>
                <a:spcPct val="100000"/>
              </a:lnSpc>
              <a:spcBef>
                <a:spcPts val="0"/>
              </a:spcBef>
              <a:spcAft>
                <a:spcPts val="0"/>
              </a:spcAft>
              <a:buClr>
                <a:srgbClr val="001838"/>
              </a:buClr>
              <a:buSzPts val="1100"/>
              <a:buFont typeface="Arial" panose="020B0704020202020204"/>
              <a:buNone/>
              <a:defRPr sz="11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pic>
        <p:nvPicPr>
          <p:cNvPr id="20" name="Google Shape;20;p3" descr="Obrázek 8"/>
          <p:cNvPicPr preferRelativeResize="0"/>
          <p:nvPr/>
        </p:nvPicPr>
        <p:blipFill rotWithShape="1">
          <a:blip r:embed="rId2"/>
          <a:srcRect r="5042" b="25678"/>
          <a:stretch>
            <a:fillRect/>
          </a:stretch>
        </p:blipFill>
        <p:spPr>
          <a:xfrm rot="-8557358">
            <a:off x="6656112" y="-614803"/>
            <a:ext cx="2794815" cy="1819267"/>
          </a:xfrm>
          <a:custGeom>
            <a:avLst/>
            <a:gdLst/>
            <a:ahLst/>
            <a:cxnLst/>
            <a:rect l="l" t="t" r="r" b="b"/>
            <a:pathLst>
              <a:path w="21600" h="21600" extrusionOk="0">
                <a:moveTo>
                  <a:pt x="21600" y="2618"/>
                </a:moveTo>
                <a:lnTo>
                  <a:pt x="20298" y="1"/>
                </a:lnTo>
                <a:lnTo>
                  <a:pt x="7332" y="0"/>
                </a:lnTo>
                <a:lnTo>
                  <a:pt x="0" y="8605"/>
                </a:lnTo>
                <a:lnTo>
                  <a:pt x="1" y="10690"/>
                </a:lnTo>
                <a:lnTo>
                  <a:pt x="5426" y="21600"/>
                </a:lnTo>
                <a:lnTo>
                  <a:pt x="21600" y="2618"/>
                </a:lnTo>
                <a:close/>
              </a:path>
            </a:pathLst>
          </a:custGeom>
          <a:noFill/>
          <a:ln>
            <a:noFill/>
          </a:ln>
        </p:spPr>
      </p:pic>
      <p:pic>
        <p:nvPicPr>
          <p:cNvPr id="21" name="Google Shape;21;p3" descr="Obrázek 11"/>
          <p:cNvPicPr preferRelativeResize="0"/>
          <p:nvPr/>
        </p:nvPicPr>
        <p:blipFill rotWithShape="1">
          <a:blip r:embed="rId3"/>
          <a:srcRect/>
          <a:stretch>
            <a:fillRect/>
          </a:stretch>
        </p:blipFill>
        <p:spPr>
          <a:xfrm>
            <a:off x="8023665" y="227576"/>
            <a:ext cx="702233" cy="70223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light">
  <p:cSld name="Section light">
    <p:bg>
      <p:bgPr>
        <a:solidFill>
          <a:srgbClr val="F3F6F9"/>
        </a:solidFill>
        <a:effectLst/>
      </p:bgPr>
    </p:bg>
    <p:spTree>
      <p:nvGrpSpPr>
        <p:cNvPr id="1" name="Shape 22"/>
        <p:cNvGrpSpPr/>
        <p:nvPr/>
      </p:nvGrpSpPr>
      <p:grpSpPr>
        <a:xfrm>
          <a:off x="0" y="0"/>
          <a:ext cx="0" cy="0"/>
          <a:chOff x="0" y="0"/>
          <a:chExt cx="0" cy="0"/>
        </a:xfrm>
      </p:grpSpPr>
      <p:pic>
        <p:nvPicPr>
          <p:cNvPr id="23" name="Google Shape;23;p4" descr="Obrázek 3"/>
          <p:cNvPicPr preferRelativeResize="0"/>
          <p:nvPr/>
        </p:nvPicPr>
        <p:blipFill rotWithShape="1">
          <a:blip r:embed="rId2"/>
          <a:srcRect/>
          <a:stretch>
            <a:fillRect/>
          </a:stretch>
        </p:blipFill>
        <p:spPr>
          <a:xfrm>
            <a:off x="-12656" y="0"/>
            <a:ext cx="9140735" cy="5143500"/>
          </a:xfrm>
          <a:prstGeom prst="rect">
            <a:avLst/>
          </a:prstGeom>
          <a:noFill/>
          <a:ln>
            <a:noFill/>
          </a:ln>
        </p:spPr>
      </p:pic>
      <p:pic>
        <p:nvPicPr>
          <p:cNvPr id="24" name="Google Shape;24;p4" descr="Obrázek 11"/>
          <p:cNvPicPr preferRelativeResize="0"/>
          <p:nvPr/>
        </p:nvPicPr>
        <p:blipFill rotWithShape="1">
          <a:blip r:embed="rId3"/>
          <a:srcRect/>
          <a:stretch>
            <a:fillRect/>
          </a:stretch>
        </p:blipFill>
        <p:spPr>
          <a:xfrm>
            <a:off x="8023665" y="227576"/>
            <a:ext cx="702233" cy="702233"/>
          </a:xfrm>
          <a:prstGeom prst="rect">
            <a:avLst/>
          </a:prstGeom>
          <a:noFill/>
          <a:ln>
            <a:noFill/>
          </a:ln>
        </p:spPr>
      </p:pic>
      <p:sp>
        <p:nvSpPr>
          <p:cNvPr id="25" name="Google Shape;25;p4"/>
          <p:cNvSpPr txBox="1">
            <a:spLocks noGrp="1"/>
          </p:cNvSpPr>
          <p:nvPr>
            <p:ph type="body" idx="1"/>
          </p:nvPr>
        </p:nvSpPr>
        <p:spPr>
          <a:xfrm>
            <a:off x="395047" y="4510669"/>
            <a:ext cx="4503300" cy="230400"/>
          </a:xfrm>
          <a:prstGeom prst="rect">
            <a:avLst/>
          </a:prstGeom>
          <a:noFill/>
          <a:ln>
            <a:noFill/>
          </a:ln>
        </p:spPr>
        <p:txBody>
          <a:bodyPr spcFirstLastPara="1" wrap="square" lIns="34275" tIns="34275" rIns="34275" bIns="34275" anchor="t" anchorCtr="0">
            <a:spAutoFit/>
          </a:bodyPr>
          <a:lstStyle>
            <a:lvl1pPr marL="457200" marR="0" lvl="0" indent="-228600" algn="l">
              <a:lnSpc>
                <a:spcPct val="100000"/>
              </a:lnSpc>
              <a:spcBef>
                <a:spcPts val="0"/>
              </a:spcBef>
              <a:spcAft>
                <a:spcPts val="0"/>
              </a:spcAft>
              <a:buClr>
                <a:srgbClr val="001838"/>
              </a:buClr>
              <a:buSzPts val="1100"/>
              <a:buFont typeface="Arial" panose="020B0704020202020204"/>
              <a:buNone/>
              <a:defRPr sz="11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26" name="Google Shape;26;p4"/>
          <p:cNvSpPr txBox="1">
            <a:spLocks noGrp="1"/>
          </p:cNvSpPr>
          <p:nvPr>
            <p:ph type="body" idx="2"/>
          </p:nvPr>
        </p:nvSpPr>
        <p:spPr>
          <a:xfrm>
            <a:off x="332183" y="2470114"/>
            <a:ext cx="8451000" cy="582300"/>
          </a:xfrm>
          <a:prstGeom prst="rect">
            <a:avLst/>
          </a:prstGeom>
          <a:noFill/>
          <a:ln>
            <a:noFill/>
          </a:ln>
        </p:spPr>
        <p:txBody>
          <a:bodyPr spcFirstLastPara="1" wrap="square" lIns="34275" tIns="34275" rIns="34275" bIns="34275" anchor="t" anchorCtr="0">
            <a:noAutofit/>
          </a:bodyPr>
          <a:lstStyle>
            <a:lvl1pPr marL="457200" marR="0" lvl="0" indent="-228600" algn="l">
              <a:lnSpc>
                <a:spcPct val="90000"/>
              </a:lnSpc>
              <a:spcBef>
                <a:spcPts val="800"/>
              </a:spcBef>
              <a:spcAft>
                <a:spcPts val="0"/>
              </a:spcAft>
              <a:buClr>
                <a:srgbClr val="001838"/>
              </a:buClr>
              <a:buSzPts val="2700"/>
              <a:buFont typeface="Arial" panose="020B0704020202020204"/>
              <a:buNone/>
              <a:defRPr sz="27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st slide">
  <p:cSld name="Last slide">
    <p:bg>
      <p:bgPr>
        <a:no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body" idx="1"/>
          </p:nvPr>
        </p:nvSpPr>
        <p:spPr>
          <a:xfrm>
            <a:off x="364778" y="3754802"/>
            <a:ext cx="3825900" cy="1031400"/>
          </a:xfrm>
          <a:prstGeom prst="rect">
            <a:avLst/>
          </a:prstGeom>
          <a:noFill/>
          <a:ln>
            <a:noFill/>
          </a:ln>
        </p:spPr>
        <p:txBody>
          <a:bodyPr spcFirstLastPara="1" wrap="square" lIns="17150" tIns="17150" rIns="17150" bIns="17150"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29" name="Google Shape;29;p5"/>
          <p:cNvSpPr txBox="1">
            <a:spLocks noGrp="1"/>
          </p:cNvSpPr>
          <p:nvPr>
            <p:ph type="title"/>
          </p:nvPr>
        </p:nvSpPr>
        <p:spPr>
          <a:xfrm>
            <a:off x="338136" y="965621"/>
            <a:ext cx="8239200" cy="1743000"/>
          </a:xfrm>
          <a:prstGeom prst="rect">
            <a:avLst/>
          </a:prstGeom>
          <a:noFill/>
          <a:ln>
            <a:noFill/>
          </a:ln>
        </p:spPr>
        <p:txBody>
          <a:bodyPr spcFirstLastPara="1" wrap="square" lIns="19050" tIns="19050" rIns="19050" bIns="19050" anchor="b" anchorCtr="0">
            <a:normAutofit/>
          </a:bodyPr>
          <a:lstStyle>
            <a:lvl1pPr lvl="0" algn="l">
              <a:lnSpc>
                <a:spcPct val="100000"/>
              </a:lnSpc>
              <a:spcBef>
                <a:spcPts val="0"/>
              </a:spcBef>
              <a:spcAft>
                <a:spcPts val="0"/>
              </a:spcAft>
              <a:buClr>
                <a:srgbClr val="FFFFFF"/>
              </a:buClr>
              <a:buSzPts val="3600"/>
              <a:buFont typeface="Arial" panose="020B0704020202020204"/>
              <a:buNone/>
              <a:defRPr/>
            </a:lvl1pPr>
            <a:lvl2pPr lvl="1" algn="l">
              <a:lnSpc>
                <a:spcPct val="100000"/>
              </a:lnSpc>
              <a:spcBef>
                <a:spcPts val="0"/>
              </a:spcBef>
              <a:spcAft>
                <a:spcPts val="0"/>
              </a:spcAft>
              <a:buClr>
                <a:srgbClr val="FFFFFF"/>
              </a:buClr>
              <a:buSzPts val="1400"/>
              <a:buNone/>
              <a:defRPr/>
            </a:lvl2pPr>
            <a:lvl3pPr lvl="2" algn="l">
              <a:lnSpc>
                <a:spcPct val="100000"/>
              </a:lnSpc>
              <a:spcBef>
                <a:spcPts val="0"/>
              </a:spcBef>
              <a:spcAft>
                <a:spcPts val="0"/>
              </a:spcAft>
              <a:buClr>
                <a:srgbClr val="FFFFFF"/>
              </a:buClr>
              <a:buSzPts val="1400"/>
              <a:buNone/>
              <a:defRPr/>
            </a:lvl3pPr>
            <a:lvl4pPr lvl="3" algn="l">
              <a:lnSpc>
                <a:spcPct val="100000"/>
              </a:lnSpc>
              <a:spcBef>
                <a:spcPts val="0"/>
              </a:spcBef>
              <a:spcAft>
                <a:spcPts val="0"/>
              </a:spcAft>
              <a:buClr>
                <a:srgbClr val="FFFFFF"/>
              </a:buClr>
              <a:buSzPts val="1400"/>
              <a:buNone/>
              <a:defRPr/>
            </a:lvl4pPr>
            <a:lvl5pPr lvl="4" algn="l">
              <a:lnSpc>
                <a:spcPct val="100000"/>
              </a:lnSpc>
              <a:spcBef>
                <a:spcPts val="0"/>
              </a:spcBef>
              <a:spcAft>
                <a:spcPts val="0"/>
              </a:spcAft>
              <a:buClr>
                <a:srgbClr val="FFFFFF"/>
              </a:buClr>
              <a:buSzPts val="1400"/>
              <a:buNone/>
              <a:defRPr/>
            </a:lvl5pPr>
            <a:lvl6pPr lvl="5" algn="l">
              <a:lnSpc>
                <a:spcPct val="100000"/>
              </a:lnSpc>
              <a:spcBef>
                <a:spcPts val="0"/>
              </a:spcBef>
              <a:spcAft>
                <a:spcPts val="0"/>
              </a:spcAft>
              <a:buClr>
                <a:srgbClr val="FFFFFF"/>
              </a:buClr>
              <a:buSzPts val="1400"/>
              <a:buNone/>
              <a:defRPr/>
            </a:lvl6pPr>
            <a:lvl7pPr lvl="6" algn="l">
              <a:lnSpc>
                <a:spcPct val="100000"/>
              </a:lnSpc>
              <a:spcBef>
                <a:spcPts val="0"/>
              </a:spcBef>
              <a:spcAft>
                <a:spcPts val="0"/>
              </a:spcAft>
              <a:buClr>
                <a:srgbClr val="FFFFFF"/>
              </a:buClr>
              <a:buSzPts val="1400"/>
              <a:buNone/>
              <a:defRPr/>
            </a:lvl7pPr>
            <a:lvl8pPr lvl="7" algn="l">
              <a:lnSpc>
                <a:spcPct val="100000"/>
              </a:lnSpc>
              <a:spcBef>
                <a:spcPts val="0"/>
              </a:spcBef>
              <a:spcAft>
                <a:spcPts val="0"/>
              </a:spcAft>
              <a:buClr>
                <a:srgbClr val="FFFFFF"/>
              </a:buClr>
              <a:buSzPts val="1400"/>
              <a:buNone/>
              <a:defRPr/>
            </a:lvl8pPr>
            <a:lvl9pPr lvl="8" algn="l">
              <a:lnSpc>
                <a:spcPct val="100000"/>
              </a:lnSpc>
              <a:spcBef>
                <a:spcPts val="0"/>
              </a:spcBef>
              <a:spcAft>
                <a:spcPts val="0"/>
              </a:spcAft>
              <a:buClr>
                <a:srgbClr val="FFFFFF"/>
              </a:buClr>
              <a:buSzPts val="1400"/>
              <a:buNone/>
              <a:defRPr/>
            </a:lvl9pPr>
          </a:lstStyle>
          <a:p/>
        </p:txBody>
      </p:sp>
      <p:sp>
        <p:nvSpPr>
          <p:cNvPr id="30" name="Google Shape;30;p5"/>
          <p:cNvSpPr txBox="1">
            <a:spLocks noGrp="1"/>
          </p:cNvSpPr>
          <p:nvPr>
            <p:ph type="body" idx="2"/>
          </p:nvPr>
        </p:nvSpPr>
        <p:spPr>
          <a:xfrm>
            <a:off x="4245532" y="4449674"/>
            <a:ext cx="4503300" cy="348600"/>
          </a:xfrm>
          <a:prstGeom prst="rect">
            <a:avLst/>
          </a:prstGeom>
          <a:noFill/>
          <a:ln>
            <a:noFill/>
          </a:ln>
        </p:spPr>
        <p:txBody>
          <a:bodyPr spcFirstLastPara="1" wrap="square" lIns="34275" tIns="34275" rIns="34275" bIns="34275" anchor="b" anchorCtr="0">
            <a:spAutoFit/>
          </a:bodyPr>
          <a:lstStyle>
            <a:lvl1pPr marL="457200" marR="0" lvl="0" indent="-228600" algn="r">
              <a:lnSpc>
                <a:spcPct val="150000"/>
              </a:lnSpc>
              <a:spcBef>
                <a:spcPts val="0"/>
              </a:spcBef>
              <a:spcAft>
                <a:spcPts val="0"/>
              </a:spcAft>
              <a:buClr>
                <a:srgbClr val="FFFFFF"/>
              </a:buClr>
              <a:buSzPts val="1400"/>
              <a:buFont typeface="Arial" panose="020B0704020202020204"/>
              <a:buNone/>
              <a:defRPr sz="14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matchingName="Cover &amp; img">
  <p:cSld name="TITLE_AND_BODY">
    <p:bg>
      <p:bgPr>
        <a:noFill/>
        <a:effectLst/>
      </p:bgPr>
    </p:bg>
    <p:spTree>
      <p:nvGrpSpPr>
        <p:cNvPr id="1" name="Shape 31"/>
        <p:cNvGrpSpPr/>
        <p:nvPr/>
      </p:nvGrpSpPr>
      <p:grpSpPr>
        <a:xfrm>
          <a:off x="0" y="0"/>
          <a:ext cx="0" cy="0"/>
          <a:chOff x="0" y="0"/>
          <a:chExt cx="0" cy="0"/>
        </a:xfrm>
      </p:grpSpPr>
      <p:pic>
        <p:nvPicPr>
          <p:cNvPr id="32" name="Google Shape;32;p6" descr="0002.jpg"/>
          <p:cNvPicPr preferRelativeResize="0"/>
          <p:nvPr/>
        </p:nvPicPr>
        <p:blipFill rotWithShape="1">
          <a:blip r:embed="rId2"/>
          <a:srcRect/>
          <a:stretch>
            <a:fillRect/>
          </a:stretch>
        </p:blipFill>
        <p:spPr>
          <a:xfrm>
            <a:off x="0" y="0"/>
            <a:ext cx="9144000" cy="5143500"/>
          </a:xfrm>
          <a:prstGeom prst="rect">
            <a:avLst/>
          </a:prstGeom>
          <a:noFill/>
          <a:ln>
            <a:noFill/>
          </a:ln>
        </p:spPr>
      </p:pic>
      <p:sp>
        <p:nvSpPr>
          <p:cNvPr id="33" name="Google Shape;33;p6"/>
          <p:cNvSpPr txBox="1">
            <a:spLocks noGrp="1"/>
          </p:cNvSpPr>
          <p:nvPr>
            <p:ph type="body" idx="1"/>
          </p:nvPr>
        </p:nvSpPr>
        <p:spPr>
          <a:xfrm>
            <a:off x="364778" y="3754802"/>
            <a:ext cx="3825900" cy="1031400"/>
          </a:xfrm>
          <a:prstGeom prst="rect">
            <a:avLst/>
          </a:prstGeom>
          <a:noFill/>
          <a:ln>
            <a:noFill/>
          </a:ln>
        </p:spPr>
        <p:txBody>
          <a:bodyPr spcFirstLastPara="1" wrap="square" lIns="17150" tIns="17150" rIns="17150" bIns="17150"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34" name="Google Shape;34;p6"/>
          <p:cNvSpPr txBox="1">
            <a:spLocks noGrp="1"/>
          </p:cNvSpPr>
          <p:nvPr>
            <p:ph type="title"/>
          </p:nvPr>
        </p:nvSpPr>
        <p:spPr>
          <a:xfrm>
            <a:off x="338136" y="965621"/>
            <a:ext cx="8239200" cy="1743000"/>
          </a:xfrm>
          <a:prstGeom prst="rect">
            <a:avLst/>
          </a:prstGeom>
          <a:noFill/>
          <a:ln>
            <a:noFill/>
          </a:ln>
        </p:spPr>
        <p:txBody>
          <a:bodyPr spcFirstLastPara="1" wrap="square" lIns="19050" tIns="19050" rIns="19050" bIns="19050" anchor="b" anchorCtr="0">
            <a:normAutofit/>
          </a:bodyPr>
          <a:lstStyle>
            <a:lvl1pPr lvl="0" algn="l">
              <a:lnSpc>
                <a:spcPct val="100000"/>
              </a:lnSpc>
              <a:spcBef>
                <a:spcPts val="0"/>
              </a:spcBef>
              <a:spcAft>
                <a:spcPts val="0"/>
              </a:spcAft>
              <a:buClr>
                <a:srgbClr val="FFFFFF"/>
              </a:buClr>
              <a:buSzPts val="3600"/>
              <a:buFont typeface="Arial" panose="020B0704020202020204"/>
              <a:buNone/>
              <a:defRPr/>
            </a:lvl1pPr>
            <a:lvl2pPr lvl="1" algn="l">
              <a:lnSpc>
                <a:spcPct val="100000"/>
              </a:lnSpc>
              <a:spcBef>
                <a:spcPts val="0"/>
              </a:spcBef>
              <a:spcAft>
                <a:spcPts val="0"/>
              </a:spcAft>
              <a:buClr>
                <a:srgbClr val="FFFFFF"/>
              </a:buClr>
              <a:buSzPts val="1400"/>
              <a:buNone/>
              <a:defRPr/>
            </a:lvl2pPr>
            <a:lvl3pPr lvl="2" algn="l">
              <a:lnSpc>
                <a:spcPct val="100000"/>
              </a:lnSpc>
              <a:spcBef>
                <a:spcPts val="0"/>
              </a:spcBef>
              <a:spcAft>
                <a:spcPts val="0"/>
              </a:spcAft>
              <a:buClr>
                <a:srgbClr val="FFFFFF"/>
              </a:buClr>
              <a:buSzPts val="1400"/>
              <a:buNone/>
              <a:defRPr/>
            </a:lvl3pPr>
            <a:lvl4pPr lvl="3" algn="l">
              <a:lnSpc>
                <a:spcPct val="100000"/>
              </a:lnSpc>
              <a:spcBef>
                <a:spcPts val="0"/>
              </a:spcBef>
              <a:spcAft>
                <a:spcPts val="0"/>
              </a:spcAft>
              <a:buClr>
                <a:srgbClr val="FFFFFF"/>
              </a:buClr>
              <a:buSzPts val="1400"/>
              <a:buNone/>
              <a:defRPr/>
            </a:lvl4pPr>
            <a:lvl5pPr lvl="4" algn="l">
              <a:lnSpc>
                <a:spcPct val="100000"/>
              </a:lnSpc>
              <a:spcBef>
                <a:spcPts val="0"/>
              </a:spcBef>
              <a:spcAft>
                <a:spcPts val="0"/>
              </a:spcAft>
              <a:buClr>
                <a:srgbClr val="FFFFFF"/>
              </a:buClr>
              <a:buSzPts val="1400"/>
              <a:buNone/>
              <a:defRPr/>
            </a:lvl5pPr>
            <a:lvl6pPr lvl="5" algn="l">
              <a:lnSpc>
                <a:spcPct val="100000"/>
              </a:lnSpc>
              <a:spcBef>
                <a:spcPts val="0"/>
              </a:spcBef>
              <a:spcAft>
                <a:spcPts val="0"/>
              </a:spcAft>
              <a:buClr>
                <a:srgbClr val="FFFFFF"/>
              </a:buClr>
              <a:buSzPts val="1400"/>
              <a:buNone/>
              <a:defRPr/>
            </a:lvl6pPr>
            <a:lvl7pPr lvl="6" algn="l">
              <a:lnSpc>
                <a:spcPct val="100000"/>
              </a:lnSpc>
              <a:spcBef>
                <a:spcPts val="0"/>
              </a:spcBef>
              <a:spcAft>
                <a:spcPts val="0"/>
              </a:spcAft>
              <a:buClr>
                <a:srgbClr val="FFFFFF"/>
              </a:buClr>
              <a:buSzPts val="1400"/>
              <a:buNone/>
              <a:defRPr/>
            </a:lvl7pPr>
            <a:lvl8pPr lvl="7" algn="l">
              <a:lnSpc>
                <a:spcPct val="100000"/>
              </a:lnSpc>
              <a:spcBef>
                <a:spcPts val="0"/>
              </a:spcBef>
              <a:spcAft>
                <a:spcPts val="0"/>
              </a:spcAft>
              <a:buClr>
                <a:srgbClr val="FFFFFF"/>
              </a:buClr>
              <a:buSzPts val="1400"/>
              <a:buNone/>
              <a:defRPr/>
            </a:lvl8pPr>
            <a:lvl9pPr lvl="8" algn="l">
              <a:lnSpc>
                <a:spcPct val="100000"/>
              </a:lnSpc>
              <a:spcBef>
                <a:spcPts val="0"/>
              </a:spcBef>
              <a:spcAft>
                <a:spcPts val="0"/>
              </a:spcAft>
              <a:buClr>
                <a:srgbClr val="FFFFFF"/>
              </a:buClr>
              <a:buSzPts val="1400"/>
              <a:buNone/>
              <a:defRPr/>
            </a:lvl9pPr>
          </a:lstStyle>
          <a:p/>
        </p:txBody>
      </p:sp>
      <p:sp>
        <p:nvSpPr>
          <p:cNvPr id="35" name="Google Shape;35;p6"/>
          <p:cNvSpPr txBox="1">
            <a:spLocks noGrp="1"/>
          </p:cNvSpPr>
          <p:nvPr>
            <p:ph type="body" idx="2"/>
          </p:nvPr>
        </p:nvSpPr>
        <p:spPr>
          <a:xfrm>
            <a:off x="341708" y="2864726"/>
            <a:ext cx="8451000" cy="411900"/>
          </a:xfrm>
          <a:prstGeom prst="rect">
            <a:avLst/>
          </a:prstGeom>
          <a:noFill/>
          <a:ln>
            <a:noFill/>
          </a:ln>
        </p:spPr>
        <p:txBody>
          <a:bodyPr spcFirstLastPara="1" wrap="square" lIns="34275" tIns="34275" rIns="34275" bIns="34275"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36" name="Google Shape;36;p6"/>
          <p:cNvSpPr txBox="1">
            <a:spLocks noGrp="1"/>
          </p:cNvSpPr>
          <p:nvPr>
            <p:ph type="body" idx="3"/>
          </p:nvPr>
        </p:nvSpPr>
        <p:spPr>
          <a:xfrm>
            <a:off x="4245532" y="4449674"/>
            <a:ext cx="4503300" cy="348600"/>
          </a:xfrm>
          <a:prstGeom prst="rect">
            <a:avLst/>
          </a:prstGeom>
          <a:noFill/>
          <a:ln>
            <a:noFill/>
          </a:ln>
        </p:spPr>
        <p:txBody>
          <a:bodyPr spcFirstLastPara="1" wrap="square" lIns="34275" tIns="34275" rIns="34275" bIns="34275" anchor="b" anchorCtr="0">
            <a:spAutoFit/>
          </a:bodyPr>
          <a:lstStyle>
            <a:lvl1pPr marL="457200" marR="0" lvl="0" indent="-228600" algn="r">
              <a:lnSpc>
                <a:spcPct val="150000"/>
              </a:lnSpc>
              <a:spcBef>
                <a:spcPts val="0"/>
              </a:spcBef>
              <a:spcAft>
                <a:spcPts val="0"/>
              </a:spcAft>
              <a:buClr>
                <a:srgbClr val="FFFFFF"/>
              </a:buClr>
              <a:buSzPts val="1400"/>
              <a:buFont typeface="Arial" panose="020B0704020202020204"/>
              <a:buNone/>
              <a:defRPr sz="14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ection dark">
  <p:cSld name="Section dark">
    <p:bg>
      <p:bgPr>
        <a:noFill/>
        <a:effectLst/>
      </p:bgPr>
    </p:bg>
    <p:spTree>
      <p:nvGrpSpPr>
        <p:cNvPr id="1" name="Shape 37"/>
        <p:cNvGrpSpPr/>
        <p:nvPr/>
      </p:nvGrpSpPr>
      <p:grpSpPr>
        <a:xfrm>
          <a:off x="0" y="0"/>
          <a:ext cx="0" cy="0"/>
          <a:chOff x="0" y="0"/>
          <a:chExt cx="0" cy="0"/>
        </a:xfrm>
      </p:grpSpPr>
      <p:pic>
        <p:nvPicPr>
          <p:cNvPr id="38" name="Google Shape;38;p7" descr="0005.jpg"/>
          <p:cNvPicPr preferRelativeResize="0"/>
          <p:nvPr/>
        </p:nvPicPr>
        <p:blipFill rotWithShape="1">
          <a:blip r:embed="rId2"/>
          <a:srcRect/>
          <a:stretch>
            <a:fillRect/>
          </a:stretch>
        </p:blipFill>
        <p:spPr>
          <a:xfrm>
            <a:off x="0" y="0"/>
            <a:ext cx="9144000" cy="5143500"/>
          </a:xfrm>
          <a:prstGeom prst="rect">
            <a:avLst/>
          </a:prstGeom>
          <a:noFill/>
          <a:ln>
            <a:noFill/>
          </a:ln>
        </p:spPr>
      </p:pic>
      <p:sp>
        <p:nvSpPr>
          <p:cNvPr id="39" name="Google Shape;39;p7"/>
          <p:cNvSpPr txBox="1">
            <a:spLocks noGrp="1"/>
          </p:cNvSpPr>
          <p:nvPr>
            <p:ph type="body" idx="1"/>
          </p:nvPr>
        </p:nvSpPr>
        <p:spPr>
          <a:xfrm>
            <a:off x="395047" y="4510669"/>
            <a:ext cx="4503300" cy="230400"/>
          </a:xfrm>
          <a:prstGeom prst="rect">
            <a:avLst/>
          </a:prstGeom>
          <a:noFill/>
          <a:ln>
            <a:noFill/>
          </a:ln>
        </p:spPr>
        <p:txBody>
          <a:bodyPr spcFirstLastPara="1" wrap="square" lIns="34275" tIns="34275" rIns="34275" bIns="34275" anchor="t" anchorCtr="0">
            <a:spAutoFit/>
          </a:bodyPr>
          <a:lstStyle>
            <a:lvl1pPr marL="457200" marR="0" lvl="0" indent="-228600" algn="l">
              <a:lnSpc>
                <a:spcPct val="100000"/>
              </a:lnSpc>
              <a:spcBef>
                <a:spcPts val="0"/>
              </a:spcBef>
              <a:spcAft>
                <a:spcPts val="0"/>
              </a:spcAft>
              <a:buClr>
                <a:srgbClr val="FFFFFF"/>
              </a:buClr>
              <a:buSzPts val="1100"/>
              <a:buFont typeface="Arial" panose="020B0704020202020204"/>
              <a:buNone/>
              <a:defRPr sz="11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
        <p:nvSpPr>
          <p:cNvPr id="40" name="Google Shape;40;p7"/>
          <p:cNvSpPr txBox="1">
            <a:spLocks noGrp="1"/>
          </p:cNvSpPr>
          <p:nvPr>
            <p:ph type="body" idx="2"/>
          </p:nvPr>
        </p:nvSpPr>
        <p:spPr>
          <a:xfrm>
            <a:off x="332183" y="2470114"/>
            <a:ext cx="8451000" cy="582300"/>
          </a:xfrm>
          <a:prstGeom prst="rect">
            <a:avLst/>
          </a:prstGeom>
          <a:noFill/>
          <a:ln>
            <a:noFill/>
          </a:ln>
        </p:spPr>
        <p:txBody>
          <a:bodyPr spcFirstLastPara="1" wrap="square" lIns="34275" tIns="34275" rIns="34275" bIns="34275" anchor="t" anchorCtr="0">
            <a:noAutofit/>
          </a:bodyPr>
          <a:lstStyle>
            <a:lvl1pPr marL="457200" marR="0" lvl="0" indent="-228600" algn="l">
              <a:lnSpc>
                <a:spcPct val="90000"/>
              </a:lnSpc>
              <a:spcBef>
                <a:spcPts val="800"/>
              </a:spcBef>
              <a:spcAft>
                <a:spcPts val="0"/>
              </a:spcAft>
              <a:buClr>
                <a:srgbClr val="FFFFFF"/>
              </a:buClr>
              <a:buSzPts val="2700"/>
              <a:buFont typeface="Arial" panose="020B0704020202020204"/>
              <a:buNone/>
              <a:defRPr sz="27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image" Target="../media/image6.jpeg"/><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1838"/>
        </a:solidFill>
        <a:effectLst/>
      </p:bgPr>
    </p:bg>
    <p:spTree>
      <p:nvGrpSpPr>
        <p:cNvPr id="1" name="Shape 5"/>
        <p:cNvGrpSpPr/>
        <p:nvPr/>
      </p:nvGrpSpPr>
      <p:grpSpPr>
        <a:xfrm>
          <a:off x="0" y="0"/>
          <a:ext cx="0" cy="0"/>
          <a:chOff x="0" y="0"/>
          <a:chExt cx="0" cy="0"/>
        </a:xfrm>
      </p:grpSpPr>
      <p:pic>
        <p:nvPicPr>
          <p:cNvPr id="6" name="Google Shape;6;p1" descr="0001.jpg"/>
          <p:cNvPicPr preferRelativeResize="0"/>
          <p:nvPr/>
        </p:nvPicPr>
        <p:blipFill rotWithShape="1">
          <a:blip r:embed="rId7"/>
          <a:srcRect/>
          <a:stretch>
            <a:fillRect/>
          </a:stretch>
        </p:blipFill>
        <p:spPr>
          <a:xfrm>
            <a:off x="0" y="0"/>
            <a:ext cx="9144000" cy="5143500"/>
          </a:xfrm>
          <a:prstGeom prst="rect">
            <a:avLst/>
          </a:prstGeom>
          <a:noFill/>
          <a:ln>
            <a:noFill/>
          </a:ln>
        </p:spPr>
      </p:pic>
      <p:sp>
        <p:nvSpPr>
          <p:cNvPr id="7" name="Google Shape;7;p1"/>
          <p:cNvSpPr txBox="1">
            <a:spLocks noGrp="1"/>
          </p:cNvSpPr>
          <p:nvPr>
            <p:ph type="title"/>
          </p:nvPr>
        </p:nvSpPr>
        <p:spPr>
          <a:xfrm>
            <a:off x="338136" y="965621"/>
            <a:ext cx="8239200" cy="1743000"/>
          </a:xfrm>
          <a:prstGeom prst="rect">
            <a:avLst/>
          </a:prstGeom>
          <a:noFill/>
          <a:ln>
            <a:noFill/>
          </a:ln>
        </p:spPr>
        <p:txBody>
          <a:bodyPr spcFirstLastPara="1" wrap="square" lIns="19050" tIns="19050" rIns="19050" bIns="19050" anchor="b" anchorCtr="0">
            <a:normAutofit/>
          </a:bodyPr>
          <a:lstStyle>
            <a:lvl1pPr marR="0" lvl="0" algn="l">
              <a:lnSpc>
                <a:spcPct val="100000"/>
              </a:lnSpc>
              <a:spcBef>
                <a:spcPts val="0"/>
              </a:spcBef>
              <a:spcAft>
                <a:spcPts val="0"/>
              </a:spcAft>
              <a:buClr>
                <a:srgbClr val="FFFFFF"/>
              </a:buClr>
              <a:buSzPts val="3600"/>
              <a:buFont typeface="Arial" panose="020B0704020202020204"/>
              <a:buNone/>
              <a:defRPr sz="3600" b="1"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R="0" lvl="1"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2pPr>
            <a:lvl3pPr marR="0" lvl="2"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3pPr>
            <a:lvl4pPr marR="0" lvl="3"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4pPr>
            <a:lvl5pPr marR="0" lvl="4"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5pPr>
            <a:lvl6pPr marR="0" lvl="5"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R="0" lvl="6"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R="0" lvl="7"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R="0" lvl="8"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6.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6.xml"/><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6.xml"/><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20.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6.xml"/><Relationship Id="rId2" Type="http://schemas.openxmlformats.org/officeDocument/2006/relationships/image" Target="../media/image25.png"/><Relationship Id="rId1"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6.xml"/><Relationship Id="rId2" Type="http://schemas.openxmlformats.org/officeDocument/2006/relationships/image" Target="../media/image27.png"/><Relationship Id="rId1" Type="http://schemas.openxmlformats.org/officeDocument/2006/relationships/image" Target="../media/image2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p8"/>
          <p:cNvSpPr txBox="1">
            <a:spLocks noGrp="1"/>
          </p:cNvSpPr>
          <p:nvPr>
            <p:ph type="ctrTitle" idx="4294967295"/>
          </p:nvPr>
        </p:nvSpPr>
        <p:spPr>
          <a:xfrm>
            <a:off x="337820" y="965835"/>
            <a:ext cx="8411845" cy="1743075"/>
          </a:xfrm>
          <a:prstGeom prst="rect">
            <a:avLst/>
          </a:prstGeom>
          <a:noFill/>
          <a:ln>
            <a:noFill/>
          </a:ln>
        </p:spPr>
        <p:txBody>
          <a:bodyPr spcFirstLastPara="1" wrap="square" lIns="19050" tIns="19050" rIns="19050" bIns="19050" anchor="b" anchorCtr="0">
            <a:normAutofit/>
          </a:bodyPr>
          <a:lstStyle/>
          <a:p>
            <a:pPr marL="0" marR="0" lvl="0" indent="0" algn="ctr" rtl="0">
              <a:lnSpc>
                <a:spcPct val="100000"/>
              </a:lnSpc>
              <a:spcBef>
                <a:spcPts val="0"/>
              </a:spcBef>
              <a:spcAft>
                <a:spcPts val="0"/>
              </a:spcAft>
              <a:buClr>
                <a:srgbClr val="FFFFFF"/>
              </a:buClr>
              <a:buSzPts val="3600"/>
              <a:buFont typeface="Arial" panose="020B0704020202020204"/>
              <a:buNone/>
            </a:pPr>
            <a:r>
              <a:rPr lang="en-US" altLang="en-US" sz="3200" b="1" i="0" u="none" strike="noStrike" cap="none">
                <a:solidFill>
                  <a:srgbClr val="FFFFFF"/>
                </a:solidFill>
                <a:latin typeface="Arial" panose="020B0704020202020204"/>
                <a:ea typeface="Arial" panose="020B0704020202020204"/>
                <a:cs typeface="Arial" panose="020B0704020202020204"/>
                <a:sym typeface="Arial" panose="020B0704020202020204"/>
              </a:rPr>
              <a:t>Applications of Learning Multiple</a:t>
            </a:r>
            <a:br>
              <a:rPr lang="en-US" altLang="en-US" sz="3200" b="1" i="0" u="none" strike="noStrike" cap="none">
                <a:solidFill>
                  <a:srgbClr val="FFFFFF"/>
                </a:solidFill>
                <a:latin typeface="Arial" panose="020B0704020202020204"/>
                <a:ea typeface="Arial" panose="020B0704020202020204"/>
                <a:cs typeface="Arial" panose="020B0704020202020204"/>
                <a:sym typeface="Arial" panose="020B0704020202020204"/>
              </a:rPr>
            </a:br>
            <a:r>
              <a:rPr lang="en-US" altLang="en-US" sz="3200" b="1" i="0" u="none" strike="noStrike" cap="none">
                <a:solidFill>
                  <a:srgbClr val="FFFFFF"/>
                </a:solidFill>
                <a:latin typeface="Arial" panose="020B0704020202020204"/>
                <a:ea typeface="Arial" panose="020B0704020202020204"/>
                <a:cs typeface="Arial" panose="020B0704020202020204"/>
                <a:sym typeface="Arial" panose="020B0704020202020204"/>
              </a:rPr>
              <a:t>Dynamical Systems:</a:t>
            </a:r>
            <a:br>
              <a:rPr lang="en-US" altLang="en-US" sz="3600" b="1" i="0" u="none" strike="noStrike" cap="none">
                <a:solidFill>
                  <a:srgbClr val="FFFFFF"/>
                </a:solidFill>
                <a:latin typeface="Arial" panose="020B0704020202020204"/>
                <a:ea typeface="Arial" panose="020B0704020202020204"/>
                <a:cs typeface="Arial" panose="020B0704020202020204"/>
                <a:sym typeface="Arial" panose="020B0704020202020204"/>
              </a:rPr>
            </a:br>
            <a:r>
              <a:rPr lang="en-US" altLang="en-US" sz="2800" b="1" i="0" u="none" strike="noStrike" cap="none">
                <a:solidFill>
                  <a:srgbClr val="FFFFFF"/>
                </a:solidFill>
                <a:latin typeface="Arial" panose="020B0704020202020204"/>
                <a:ea typeface="Arial" panose="020B0704020202020204"/>
                <a:cs typeface="Arial" panose="020B0704020202020204"/>
                <a:sym typeface="Arial" panose="020B0704020202020204"/>
              </a:rPr>
              <a:t>Joint Problems and Causal Modellings</a:t>
            </a:r>
            <a:endParaRPr sz="2800" b="1" i="0" u="none" strike="noStrike" cap="none">
              <a:solidFill>
                <a:srgbClr val="FFFFFF"/>
              </a:solidFill>
              <a:latin typeface="Arial" panose="020B0704020202020204"/>
              <a:ea typeface="Arial" panose="020B0704020202020204"/>
              <a:cs typeface="Arial" panose="020B0704020202020204"/>
              <a:sym typeface="Arial" panose="020B0704020202020204"/>
            </a:endParaRPr>
          </a:p>
        </p:txBody>
      </p:sp>
      <p:sp>
        <p:nvSpPr>
          <p:cNvPr id="46" name="Google Shape;46;p8"/>
          <p:cNvSpPr txBox="1"/>
          <p:nvPr/>
        </p:nvSpPr>
        <p:spPr>
          <a:xfrm>
            <a:off x="364775" y="3511324"/>
            <a:ext cx="3825900" cy="1275000"/>
          </a:xfrm>
          <a:prstGeom prst="rect">
            <a:avLst/>
          </a:prstGeom>
          <a:noFill/>
          <a:ln>
            <a:noFill/>
          </a:ln>
        </p:spPr>
        <p:txBody>
          <a:bodyPr spcFirstLastPara="1" wrap="square" lIns="17150" tIns="17150" rIns="17150" bIns="17150" anchor="b" anchorCtr="0">
            <a:normAutofit/>
          </a:bodyPr>
          <a:lstStyle/>
          <a:p>
            <a:pPr marL="0" marR="0" lvl="0" indent="0" algn="l" rtl="0">
              <a:lnSpc>
                <a:spcPct val="150000"/>
              </a:lnSpc>
              <a:spcBef>
                <a:spcPts val="0"/>
              </a:spcBef>
              <a:spcAft>
                <a:spcPts val="0"/>
              </a:spcAft>
              <a:buClr>
                <a:srgbClr val="FFFFFF"/>
              </a:buClr>
              <a:buSzPts val="1400"/>
              <a:buFont typeface="Arial" panose="020B0704020202020204"/>
              <a:buNone/>
            </a:pPr>
            <a:r>
              <a:rPr lang="en-US" sz="2000" b="1" i="0" u="none" strike="noStrike" cap="none">
                <a:solidFill>
                  <a:srgbClr val="FFFFFF"/>
                </a:solidFill>
                <a:latin typeface="Arial" panose="020B0704020202020204"/>
                <a:ea typeface="Arial" panose="020B0704020202020204"/>
                <a:cs typeface="Arial" panose="020B0704020202020204"/>
                <a:sym typeface="Arial" panose="020B0704020202020204"/>
              </a:rPr>
              <a:t>Xiaoyu He</a:t>
            </a:r>
            <a:endParaRPr sz="2000" b="0" i="0" u="none" strike="noStrike" cap="none">
              <a:solidFill>
                <a:srgbClr val="000000"/>
              </a:solidFill>
              <a:latin typeface="Arial" panose="020B0704020202020204"/>
              <a:ea typeface="Arial" panose="020B0704020202020204"/>
              <a:cs typeface="Arial" panose="020B0704020202020204"/>
              <a:sym typeface="Arial" panose="020B0704020202020204"/>
            </a:endParaRPr>
          </a:p>
        </p:txBody>
      </p:sp>
      <p:sp>
        <p:nvSpPr>
          <p:cNvPr id="48" name="Google Shape;48;p8"/>
          <p:cNvSpPr txBox="1"/>
          <p:nvPr/>
        </p:nvSpPr>
        <p:spPr>
          <a:xfrm>
            <a:off x="4245532" y="4415005"/>
            <a:ext cx="4503300" cy="389890"/>
          </a:xfrm>
          <a:prstGeom prst="rect">
            <a:avLst/>
          </a:prstGeom>
          <a:noFill/>
          <a:ln>
            <a:noFill/>
          </a:ln>
        </p:spPr>
        <p:txBody>
          <a:bodyPr spcFirstLastPara="1" wrap="square" lIns="34275" tIns="34275" rIns="34275" bIns="34275" anchor="b" anchorCtr="0">
            <a:spAutoFit/>
          </a:bodyPr>
          <a:lstStyle/>
          <a:p>
            <a:pPr marL="0" marR="0" lvl="0" indent="0" algn="r" rtl="0">
              <a:lnSpc>
                <a:spcPct val="150000"/>
              </a:lnSpc>
              <a:spcBef>
                <a:spcPts val="0"/>
              </a:spcBef>
              <a:spcAft>
                <a:spcPts val="0"/>
              </a:spcAft>
              <a:buClr>
                <a:srgbClr val="FFFFFF"/>
              </a:buClr>
              <a:buSzPts val="1400"/>
              <a:buFont typeface="Arial" panose="020B0704020202020204"/>
              <a:buNone/>
            </a:pPr>
            <a:r>
              <a:rPr lang="en-US" alt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Sep</a:t>
            </a: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 2</a:t>
            </a:r>
            <a:r>
              <a:rPr lang="en-US" alt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5</a:t>
            </a: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 202</a:t>
            </a:r>
            <a:r>
              <a:rPr lang="en-US" alt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5</a:t>
            </a:r>
            <a:endParaRPr lang="en-US" altLang="en-GB" sz="1400" b="0" i="0" u="none" strike="noStrike" cap="none">
              <a:solidFill>
                <a:srgbClr val="FFFFFF"/>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arplot_Krebs3_Metrics_Error"/>
          <p:cNvPicPr>
            <a:picLocks noChangeAspect="1"/>
          </p:cNvPicPr>
          <p:nvPr/>
        </p:nvPicPr>
        <p:blipFill>
          <a:blip r:embed="rId1"/>
          <a:stretch>
            <a:fillRect/>
          </a:stretch>
        </p:blipFill>
        <p:spPr>
          <a:xfrm>
            <a:off x="890270" y="1480185"/>
            <a:ext cx="7344410" cy="2411730"/>
          </a:xfrm>
          <a:prstGeom prst="rect">
            <a:avLst/>
          </a:prstGeom>
        </p:spPr>
      </p:pic>
      <p:sp>
        <p:nvSpPr>
          <p:cNvPr id="116" name="Google Shape;116;p14"/>
          <p:cNvSpPr/>
          <p:nvPr/>
        </p:nvSpPr>
        <p:spPr>
          <a:xfrm>
            <a:off x="899795" y="407670"/>
            <a:ext cx="6812280" cy="120396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US" altLang="en-US" sz="2300">
                <a:solidFill>
                  <a:srgbClr val="F0F0F0"/>
                </a:solidFill>
                <a:sym typeface="+mn-ea"/>
              </a:rPr>
              <a:t>Comparison Between Causal Inference Algorithms </a:t>
            </a:r>
            <a:endParaRPr lang="en-US" altLang="en-US" sz="2300">
              <a:solidFill>
                <a:srgbClr val="F0F0F0"/>
              </a:solidFill>
              <a:sym typeface="+mn-ea"/>
            </a:endParaRPr>
          </a:p>
          <a:p>
            <a:pPr marL="0" marR="0" lvl="0" indent="0" algn="l" rtl="0">
              <a:lnSpc>
                <a:spcPct val="20000"/>
              </a:lnSpc>
              <a:spcBef>
                <a:spcPts val="0"/>
              </a:spcBef>
              <a:spcAft>
                <a:spcPts val="0"/>
              </a:spcAft>
              <a:buClr>
                <a:srgbClr val="F0F0F0"/>
              </a:buClr>
              <a:buSzPts val="2300"/>
              <a:buFont typeface="Arial" panose="020B0704020202020204"/>
              <a:buNone/>
            </a:pPr>
            <a:endParaRPr lang="en-US" altLang="en-US" sz="2300">
              <a:solidFill>
                <a:srgbClr val="F0F0F0"/>
              </a:solidFill>
              <a:sym typeface="+mn-ea"/>
            </a:endParaRPr>
          </a:p>
          <a:p>
            <a:pPr marL="0" marR="0" lvl="0" indent="0" algn="r" rtl="0">
              <a:lnSpc>
                <a:spcPct val="100000"/>
              </a:lnSpc>
              <a:spcBef>
                <a:spcPts val="0"/>
              </a:spcBef>
              <a:spcAft>
                <a:spcPts val="0"/>
              </a:spcAft>
              <a:buClr>
                <a:srgbClr val="F0F0F0"/>
              </a:buClr>
              <a:buSzPts val="2300"/>
              <a:buFont typeface="Arial" panose="020B0704020202020204"/>
              <a:buNone/>
            </a:pPr>
            <a:r>
              <a:rPr lang="en-US" altLang="en-US">
                <a:solidFill>
                  <a:srgbClr val="F0F0F0"/>
                </a:solidFill>
                <a:sym typeface="+mn-ea"/>
              </a:rPr>
              <a:t>by percentage of error in performance metrics for Krebs3 dataset.</a:t>
            </a:r>
            <a:endParaRPr b="0" i="0" u="none" strike="noStrike" cap="none"/>
          </a:p>
        </p:txBody>
      </p:sp>
      <p:sp>
        <p:nvSpPr>
          <p:cNvPr id="21" name="Text Placeholder 20"/>
          <p:cNvSpPr>
            <a:spLocks noGrp="1"/>
          </p:cNvSpPr>
          <p:nvPr>
            <p:ph type="body" idx="1"/>
          </p:nvPr>
        </p:nvSpPr>
        <p:spPr>
          <a:xfrm>
            <a:off x="60960" y="4510405"/>
            <a:ext cx="7651115" cy="344170"/>
          </a:xfrm>
        </p:spPr>
        <p:txBody>
          <a:bodyPr wrap="square"/>
          <a:lstStyle/>
          <a:p>
            <a:pPr algn="l"/>
            <a:r>
              <a:rPr lang="en-US" altLang="en-US" sz="900">
                <a:solidFill>
                  <a:schemeClr val="bg2">
                    <a:lumMod val="40000"/>
                    <a:lumOff val="60000"/>
                  </a:schemeClr>
                </a:solidFill>
              </a:rPr>
              <a:t>Keli Zhang, Shengyu Zhu, Marcus Kalander, Ignavier Ng, Junjian Ye, Zhitang Chen, and Lujia Pan. gcastle: A python toolbox for causal discovery. arXiv preprint arXiv:2111.15155, 2021.</a:t>
            </a:r>
            <a:endParaRPr lang="en-US" altLang="en-US" sz="900">
              <a:solidFill>
                <a:schemeClr val="bg2">
                  <a:lumMod val="40000"/>
                  <a:lumOff val="60000"/>
                </a:schemeClr>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ircleBarplot_Krebs3&amp;NormalizedKrebs3_SID"/>
          <p:cNvPicPr>
            <a:picLocks noChangeAspect="1"/>
          </p:cNvPicPr>
          <p:nvPr/>
        </p:nvPicPr>
        <p:blipFill>
          <a:blip r:embed="rId1"/>
          <a:stretch>
            <a:fillRect/>
          </a:stretch>
        </p:blipFill>
        <p:spPr>
          <a:xfrm>
            <a:off x="436245" y="621665"/>
            <a:ext cx="4091940" cy="3757930"/>
          </a:xfrm>
          <a:prstGeom prst="rect">
            <a:avLst/>
          </a:prstGeom>
        </p:spPr>
      </p:pic>
      <p:sp>
        <p:nvSpPr>
          <p:cNvPr id="117" name="Google Shape;117;p14"/>
          <p:cNvSpPr/>
          <p:nvPr/>
        </p:nvSpPr>
        <p:spPr>
          <a:xfrm>
            <a:off x="4915535" y="1006475"/>
            <a:ext cx="3848100" cy="313055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US" altLang="en-US" sz="1800">
                <a:solidFill>
                  <a:schemeClr val="bg1">
                    <a:lumMod val="95000"/>
                  </a:schemeClr>
                </a:solidFill>
                <a:sym typeface="Arial" panose="020B0704020202020204"/>
              </a:rPr>
              <a:t>Radial Bar Plot: </a:t>
            </a:r>
            <a:r>
              <a:rPr lang="en-US" altLang="en-US" sz="1800" i="0" u="none" strike="noStrike" cap="none">
                <a:solidFill>
                  <a:schemeClr val="bg1">
                    <a:lumMod val="95000"/>
                  </a:schemeClr>
                </a:solidFill>
                <a:latin typeface="Arial" panose="020B0704020202020204"/>
                <a:ea typeface="Arial" panose="020B0704020202020204"/>
                <a:cs typeface="Arial" panose="020B0704020202020204"/>
                <a:sym typeface="Arial" panose="020B0704020202020204"/>
              </a:rPr>
              <a:t>Comparing Across Algorithm Categories</a:t>
            </a:r>
            <a:endParaRPr lang="en-US" altLang="en-US" sz="1800" i="0" u="none" strike="noStrike" cap="none">
              <a:solidFill>
                <a:schemeClr val="bg1">
                  <a:lumMod val="95000"/>
                </a:schemeClr>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171450" marR="0" lvl="0" indent="-1714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SID scores </a:t>
            </a: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171450" marR="0" lvl="0" indent="-171450" algn="l" rtl="0">
              <a:lnSpc>
                <a:spcPct val="130000"/>
              </a:lnSpc>
              <a:spcBef>
                <a:spcPts val="0"/>
              </a:spcBef>
              <a:spcAft>
                <a:spcPts val="0"/>
              </a:spcAft>
              <a:buClr>
                <a:srgbClr val="F0F0F0"/>
              </a:buClr>
              <a:buSzPts val="1200"/>
              <a:buFont typeface="Arial" panose="020B0704020202020204" pitchFamily="34" charset="0"/>
              <a:buChar char="•"/>
            </a:pP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171450" marR="0" lvl="0" indent="-1714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a:solidFill>
                  <a:schemeClr val="bg1">
                    <a:lumMod val="95000"/>
                  </a:schemeClr>
                </a:solidFill>
                <a:sym typeface="Arial" panose="020B0704020202020204"/>
              </a:rPr>
              <a:t>Krebs3(color) vs. KrebsN(gray)</a:t>
            </a:r>
            <a:endParaRPr lang="en-US" altLang="en-US" sz="1200" i="0" u="none" strike="noStrike" cap="none">
              <a:solidFill>
                <a:schemeClr val="bg1">
                  <a:lumMod val="95000"/>
                </a:schemeClr>
              </a:solidFill>
              <a:latin typeface="Arial" panose="020B0704020202020204"/>
              <a:ea typeface="Arial" panose="020B0704020202020204"/>
              <a:cs typeface="Arial" panose="020B0704020202020204"/>
              <a:sym typeface="Arial" panose="020B0704020202020204"/>
            </a:endParaRPr>
          </a:p>
          <a:p>
            <a:pPr marL="171450" marR="0" lvl="0" indent="-171450" algn="l" rtl="0">
              <a:lnSpc>
                <a:spcPct val="130000"/>
              </a:lnSpc>
              <a:spcBef>
                <a:spcPts val="0"/>
              </a:spcBef>
              <a:spcAft>
                <a:spcPts val="0"/>
              </a:spcAft>
              <a:buClr>
                <a:srgbClr val="F0F0F0"/>
              </a:buClr>
              <a:buSzPts val="1200"/>
              <a:buFont typeface="Arial" panose="020B0704020202020204" pitchFamily="34" charset="0"/>
              <a:buChar char="•"/>
            </a:pP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171450" marR="0" lvl="0" indent="-1714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The performance of each method is represented with colour-coded sections in a radial bar plot. </a:t>
            </a: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171450" marR="0" lvl="0" indent="-171450" algn="l" rtl="0">
              <a:lnSpc>
                <a:spcPct val="130000"/>
              </a:lnSpc>
              <a:spcBef>
                <a:spcPts val="0"/>
              </a:spcBef>
              <a:spcAft>
                <a:spcPts val="0"/>
              </a:spcAft>
              <a:buClr>
                <a:srgbClr val="F0F0F0"/>
              </a:buClr>
              <a:buSzPts val="1200"/>
              <a:buFont typeface="Arial" panose="020B0704020202020204" pitchFamily="34" charset="0"/>
              <a:buChar char="•"/>
            </a:pP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171450" marR="0" lvl="0" indent="-1714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The grey overlay indicates the performance on the normalised dataset. </a:t>
            </a:r>
            <a:endParaRPr sz="1200" b="0" i="0" u="none" strike="noStrike" cap="none"/>
          </a:p>
        </p:txBody>
      </p:sp>
      <p:sp>
        <p:nvSpPr>
          <p:cNvPr id="21" name="Text Placeholder 20"/>
          <p:cNvSpPr>
            <a:spLocks noGrp="1"/>
          </p:cNvSpPr>
          <p:nvPr>
            <p:ph type="body" idx="1"/>
          </p:nvPr>
        </p:nvSpPr>
        <p:spPr>
          <a:xfrm>
            <a:off x="60960" y="4510405"/>
            <a:ext cx="7651115" cy="344170"/>
          </a:xfrm>
        </p:spPr>
        <p:txBody>
          <a:bodyPr wrap="square"/>
          <a:lstStyle/>
          <a:p>
            <a:pPr algn="l"/>
            <a:r>
              <a:rPr lang="en-US" altLang="en-US" sz="900">
                <a:solidFill>
                  <a:schemeClr val="bg2">
                    <a:lumMod val="40000"/>
                    <a:lumOff val="60000"/>
                  </a:schemeClr>
                </a:solidFill>
              </a:rPr>
              <a:t>Keli Zhang, Shengyu Zhu, Marcus Kalander, Ignavier Ng, Junjian Ye, Zhitang Chen, and Lujia Pan. gcastle: A python toolbox for causal discovery. arXiv preprint arXiv:2111.15155, 2021.</a:t>
            </a:r>
            <a:endParaRPr lang="en-US" altLang="en-US" sz="900">
              <a:solidFill>
                <a:schemeClr val="bg2">
                  <a:lumMod val="40000"/>
                  <a:lumOff val="60000"/>
                </a:schemeClr>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a:t>
            </a:r>
            <a:r>
              <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3</a:t>
            </a:r>
            <a:endPar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endParaRP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a:solidFill>
                  <a:srgbClr val="8C96A8"/>
                </a:solidFill>
                <a:sym typeface="+mn-ea"/>
              </a:rPr>
              <a:t>ExMAG: Causal Graph Learning</a:t>
            </a:r>
            <a:endParaRPr sz="1200" b="0" i="0" u="none" strike="noStrike" cap="none">
              <a:solidFill>
                <a:srgbClr val="8C96A8"/>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8"/>
          <p:cNvSpPr/>
          <p:nvPr/>
        </p:nvSpPr>
        <p:spPr>
          <a:xfrm>
            <a:off x="232150" y="1202120"/>
            <a:ext cx="4533900" cy="3429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ExMAG: Seeing the Unseen</a:t>
            </a:r>
            <a:endParaRPr sz="1200" b="0" i="0" u="none" strike="noStrike" cap="none"/>
          </a:p>
        </p:txBody>
      </p:sp>
      <p:sp>
        <p:nvSpPr>
          <p:cNvPr id="169" name="Google Shape;169;p18"/>
          <p:cNvSpPr/>
          <p:nvPr/>
        </p:nvSpPr>
        <p:spPr>
          <a:xfrm>
            <a:off x="232150" y="1697420"/>
            <a:ext cx="4152900" cy="6858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Font typeface="Arial" panose="020B0704020202020204"/>
              <a:buNone/>
            </a:pPr>
            <a:r>
              <a:rPr lang="en-GB" b="0" i="0" u="none" strike="noStrike" cap="none">
                <a:solidFill>
                  <a:srgbClr val="F0F0F0"/>
                </a:solidFill>
                <a:latin typeface="Arial" panose="020B0704020202020204"/>
                <a:ea typeface="Arial" panose="020B0704020202020204"/>
                <a:cs typeface="Arial" panose="020B0704020202020204"/>
                <a:sym typeface="Arial" panose="020B0704020202020204"/>
              </a:rPr>
              <a:t>ExMAG learns </a:t>
            </a:r>
            <a:r>
              <a:rPr lang="en-GB" b="0" i="0" u="none" strike="noStrike" cap="none">
                <a:solidFill>
                  <a:srgbClr val="4A90E2"/>
                </a:solidFill>
                <a:latin typeface="Arial" panose="020B0704020202020204"/>
                <a:ea typeface="Arial" panose="020B0704020202020204"/>
                <a:cs typeface="Arial" panose="020B0704020202020204"/>
                <a:sym typeface="Arial" panose="020B0704020202020204"/>
              </a:rPr>
              <a:t>Maximal Ancestral Graphs (MAGs)</a:t>
            </a:r>
            <a:r>
              <a:rPr lang="en-GB" b="0" i="0" u="none" strike="noStrike" cap="none">
                <a:solidFill>
                  <a:srgbClr val="F0F0F0"/>
                </a:solidFill>
                <a:latin typeface="Arial" panose="020B0704020202020204"/>
                <a:ea typeface="Arial" panose="020B0704020202020204"/>
                <a:cs typeface="Arial" panose="020B0704020202020204"/>
                <a:sym typeface="Arial" panose="020B0704020202020204"/>
              </a:rPr>
              <a:t>, which extend DAGs to model hidden variables and bidirected edges for confounding effects.</a:t>
            </a:r>
            <a:endParaRPr b="0" i="0" u="none" strike="noStrike" cap="none"/>
          </a:p>
        </p:txBody>
      </p:sp>
      <p:sp>
        <p:nvSpPr>
          <p:cNvPr id="171" name="Google Shape;171;p18"/>
          <p:cNvSpPr/>
          <p:nvPr/>
        </p:nvSpPr>
        <p:spPr>
          <a:xfrm>
            <a:off x="232410" y="2897505"/>
            <a:ext cx="4377055" cy="205105"/>
          </a:xfrm>
          <a:prstGeom prst="rect">
            <a:avLst/>
          </a:prstGeom>
          <a:noFill/>
          <a:ln>
            <a:noFill/>
          </a:ln>
        </p:spPr>
        <p:txBody>
          <a:bodyPr spcFirstLastPara="1" wrap="square" lIns="0" tIns="0" rIns="0" bIns="0" anchor="ctr" anchorCtr="0">
            <a:noAutofit/>
          </a:bodyPr>
          <a:lstStyle/>
          <a:p>
            <a:pPr marL="285750" marR="0" lvl="0" indent="-285750" algn="l" rtl="0">
              <a:lnSpc>
                <a:spcPct val="120000"/>
              </a:lnSpc>
              <a:spcBef>
                <a:spcPts val="0"/>
              </a:spcBef>
              <a:spcAft>
                <a:spcPts val="0"/>
              </a:spcAft>
              <a:buClr>
                <a:srgbClr val="F0F0F0"/>
              </a:buClr>
              <a:buSzPts val="1100"/>
              <a:buFont typeface="Arial" panose="020B0704020202020204" pitchFamily="34" charset="0"/>
              <a:buChar char="•"/>
            </a:pPr>
            <a:r>
              <a:rPr lang="en-GB" b="0" i="0" u="none" strike="noStrike" cap="none">
                <a:solidFill>
                  <a:srgbClr val="F0F0F0"/>
                </a:solidFill>
                <a:latin typeface="Arial" panose="020B0704020202020204"/>
                <a:ea typeface="Arial" panose="020B0704020202020204"/>
                <a:cs typeface="Arial" panose="020B0704020202020204"/>
                <a:sym typeface="Arial" panose="020B0704020202020204"/>
              </a:rPr>
              <a:t>Accurate discovery with unobserved confounders.</a:t>
            </a:r>
            <a:endParaRPr lang="en-GB" b="0" i="0" u="none" strike="noStrike" cap="none">
              <a:solidFill>
                <a:srgbClr val="F0F0F0"/>
              </a:solidFill>
              <a:latin typeface="Arial" panose="020B0704020202020204"/>
              <a:ea typeface="Arial" panose="020B0704020202020204"/>
              <a:cs typeface="Arial" panose="020B0704020202020204"/>
              <a:sym typeface="Arial" panose="020B0704020202020204"/>
            </a:endParaRPr>
          </a:p>
        </p:txBody>
      </p:sp>
      <p:sp>
        <p:nvSpPr>
          <p:cNvPr id="173" name="Google Shape;173;p18"/>
          <p:cNvSpPr/>
          <p:nvPr/>
        </p:nvSpPr>
        <p:spPr>
          <a:xfrm>
            <a:off x="232410" y="3202305"/>
            <a:ext cx="4378325" cy="207010"/>
          </a:xfrm>
          <a:prstGeom prst="rect">
            <a:avLst/>
          </a:prstGeom>
          <a:noFill/>
          <a:ln>
            <a:noFill/>
          </a:ln>
        </p:spPr>
        <p:txBody>
          <a:bodyPr spcFirstLastPara="1" wrap="square" lIns="0" tIns="0" rIns="0" bIns="0" anchor="ctr" anchorCtr="0">
            <a:noAutofit/>
          </a:bodyPr>
          <a:lstStyle/>
          <a:p>
            <a:pPr marL="285750" marR="0" lvl="0" indent="-285750" algn="l" rtl="0">
              <a:lnSpc>
                <a:spcPct val="120000"/>
              </a:lnSpc>
              <a:spcBef>
                <a:spcPts val="0"/>
              </a:spcBef>
              <a:spcAft>
                <a:spcPts val="0"/>
              </a:spcAft>
              <a:buClr>
                <a:srgbClr val="F0F0F0"/>
              </a:buClr>
              <a:buSzPts val="1100"/>
              <a:buFont typeface="Arial" panose="020B0704020202020204" pitchFamily="34" charset="0"/>
              <a:buChar char="•"/>
            </a:pPr>
            <a:r>
              <a:rPr lang="en-GB" b="0" i="0" u="none" strike="noStrike" cap="none">
                <a:solidFill>
                  <a:srgbClr val="F0F0F0"/>
                </a:solidFill>
                <a:latin typeface="Arial" panose="020B0704020202020204"/>
                <a:ea typeface="Arial" panose="020B0704020202020204"/>
                <a:cs typeface="Arial" panose="020B0704020202020204"/>
                <a:sym typeface="Arial" panose="020B0704020202020204"/>
              </a:rPr>
              <a:t>Improves robustness in real-world applications.</a:t>
            </a:r>
            <a:endParaRPr lang="en-GB" b="0" i="0" u="none" strike="noStrike" cap="none">
              <a:solidFill>
                <a:srgbClr val="F0F0F0"/>
              </a:solidFill>
              <a:latin typeface="Arial" panose="020B0704020202020204"/>
              <a:ea typeface="Arial" panose="020B0704020202020204"/>
              <a:cs typeface="Arial" panose="020B0704020202020204"/>
              <a:sym typeface="Arial" panose="020B0704020202020204"/>
            </a:endParaRPr>
          </a:p>
        </p:txBody>
      </p:sp>
      <p:sp>
        <p:nvSpPr>
          <p:cNvPr id="175" name="Google Shape;175;p18"/>
          <p:cNvSpPr/>
          <p:nvPr/>
        </p:nvSpPr>
        <p:spPr>
          <a:xfrm>
            <a:off x="232410" y="3507105"/>
            <a:ext cx="4620260" cy="234950"/>
          </a:xfrm>
          <a:prstGeom prst="rect">
            <a:avLst/>
          </a:prstGeom>
          <a:noFill/>
          <a:ln>
            <a:noFill/>
          </a:ln>
        </p:spPr>
        <p:txBody>
          <a:bodyPr spcFirstLastPara="1" wrap="square" lIns="0" tIns="0" rIns="0" bIns="0" anchor="ctr" anchorCtr="0">
            <a:noAutofit/>
          </a:bodyPr>
          <a:lstStyle/>
          <a:p>
            <a:pPr marL="285750" marR="0" lvl="0" indent="-285750" algn="l" rtl="0">
              <a:lnSpc>
                <a:spcPct val="120000"/>
              </a:lnSpc>
              <a:spcBef>
                <a:spcPts val="0"/>
              </a:spcBef>
              <a:spcAft>
                <a:spcPts val="0"/>
              </a:spcAft>
              <a:buClr>
                <a:srgbClr val="F0F0F0"/>
              </a:buClr>
              <a:buSzPts val="1100"/>
              <a:buFont typeface="Arial" panose="020B0704020202020204" pitchFamily="34" charset="0"/>
              <a:buChar char="•"/>
            </a:pPr>
            <a:r>
              <a:rPr lang="en-GB" b="0" i="0" u="none" strike="noStrike" cap="none">
                <a:solidFill>
                  <a:srgbClr val="F0F0F0"/>
                </a:solidFill>
                <a:latin typeface="Arial" panose="020B0704020202020204"/>
                <a:ea typeface="Arial" panose="020B0704020202020204"/>
                <a:cs typeface="Arial" panose="020B0704020202020204"/>
                <a:sym typeface="Arial" panose="020B0704020202020204"/>
              </a:rPr>
              <a:t>Provides a more expressive causal representation.</a:t>
            </a:r>
            <a:endParaRPr lang="en-GB" b="0" i="0" u="none" strike="noStrike" cap="none">
              <a:solidFill>
                <a:srgbClr val="F0F0F0"/>
              </a:solidFill>
              <a:latin typeface="Arial" panose="020B0704020202020204"/>
              <a:ea typeface="Arial" panose="020B0704020202020204"/>
              <a:cs typeface="Arial" panose="020B0704020202020204"/>
              <a:sym typeface="Arial" panose="020B0704020202020204"/>
            </a:endParaRPr>
          </a:p>
        </p:txBody>
      </p:sp>
      <p:sp>
        <p:nvSpPr>
          <p:cNvPr id="21" name="Text Placeholder 20"/>
          <p:cNvSpPr>
            <a:spLocks noGrp="1"/>
          </p:cNvSpPr>
          <p:nvPr>
            <p:ph type="body" idx="1"/>
          </p:nvPr>
        </p:nvSpPr>
        <p:spPr>
          <a:xfrm>
            <a:off x="60960" y="4510405"/>
            <a:ext cx="6524324" cy="205740"/>
          </a:xfrm>
        </p:spPr>
        <p:txBody>
          <a:bodyPr wrap="square"/>
          <a:lstStyle/>
          <a:p>
            <a:pPr algn="l"/>
            <a:r>
              <a:rPr lang="en-US" altLang="en-US" sz="900" dirty="0">
                <a:solidFill>
                  <a:schemeClr val="bg2">
                    <a:lumMod val="40000"/>
                    <a:lumOff val="60000"/>
                  </a:schemeClr>
                </a:solidFill>
              </a:rPr>
              <a:t>Richard McElreath. Statistical rethinking: A Bayesian course with examples in R and Stan. Chapman and Hall/CRC, 2018.</a:t>
            </a:r>
            <a:endParaRPr lang="en-US" altLang="en-US" sz="900" dirty="0">
              <a:solidFill>
                <a:schemeClr val="bg2">
                  <a:lumMod val="40000"/>
                  <a:lumOff val="60000"/>
                </a:schemeClr>
              </a:solidFill>
            </a:endParaRPr>
          </a:p>
        </p:txBody>
      </p:sp>
      <p:pic>
        <p:nvPicPr>
          <p:cNvPr id="5" name="Picture 4" descr="Screenshot 2025-09-17 at 15.34.15"/>
          <p:cNvPicPr>
            <a:picLocks noChangeAspect="1"/>
          </p:cNvPicPr>
          <p:nvPr/>
        </p:nvPicPr>
        <p:blipFill>
          <a:blip r:embed="rId1"/>
          <a:stretch>
            <a:fillRect/>
          </a:stretch>
        </p:blipFill>
        <p:spPr>
          <a:xfrm>
            <a:off x="5436235" y="1697355"/>
            <a:ext cx="2777490" cy="1315085"/>
          </a:xfrm>
          <a:prstGeom prst="rect">
            <a:avLst/>
          </a:prstGeom>
        </p:spPr>
      </p:pic>
      <p:sp>
        <p:nvSpPr>
          <p:cNvPr id="6" name="Text Box 5"/>
          <p:cNvSpPr txBox="1"/>
          <p:nvPr/>
        </p:nvSpPr>
        <p:spPr>
          <a:xfrm>
            <a:off x="5143500" y="3281680"/>
            <a:ext cx="3861435" cy="460375"/>
          </a:xfrm>
          <a:prstGeom prst="rect">
            <a:avLst/>
          </a:prstGeom>
          <a:noFill/>
        </p:spPr>
        <p:txBody>
          <a:bodyPr wrap="square" rtlCol="0">
            <a:spAutoFit/>
          </a:bodyPr>
          <a:p>
            <a:pPr marL="0" lvl="0" indent="0" algn="l" rtl="0">
              <a:lnSpc>
                <a:spcPct val="100000"/>
              </a:lnSpc>
              <a:spcBef>
                <a:spcPts val="0"/>
              </a:spcBef>
              <a:spcAft>
                <a:spcPts val="0"/>
              </a:spcAft>
              <a:buSzPts val="1100"/>
              <a:buNone/>
            </a:pPr>
            <a:r>
              <a:rPr lang="en-US" altLang="en-US" sz="1200">
                <a:solidFill>
                  <a:schemeClr val="tx2"/>
                </a:solidFill>
                <a:sym typeface="+mn-ea"/>
              </a:rPr>
              <a:t>An Example of Confounding: Berkeley graduate admissions </a:t>
            </a:r>
            <a:endParaRPr lang="en-US" altLang="en-US" sz="1200">
              <a:solidFill>
                <a:schemeClr val="tx2"/>
              </a:solidFill>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Google Shape;169;p18"/>
          <p:cNvSpPr/>
          <p:nvPr/>
        </p:nvSpPr>
        <p:spPr>
          <a:xfrm>
            <a:off x="1370965" y="969645"/>
            <a:ext cx="6616700" cy="3769360"/>
          </a:xfrm>
          <a:prstGeom prst="rect">
            <a:avLst/>
          </a:prstGeom>
          <a:noFill/>
          <a:ln>
            <a:noFill/>
          </a:ln>
        </p:spPr>
        <p:txBody>
          <a:bodyPr spcFirstLastPara="1" wrap="square" lIns="0" tIns="0" rIns="0" bIns="0" anchor="ctr" anchorCtr="0">
            <a:noAutofit/>
          </a:bodyPr>
          <a:p>
            <a:pPr marL="0" marR="0" lvl="0" indent="0" algn="l" rtl="0">
              <a:lnSpc>
                <a:spcPct val="130000"/>
              </a:lnSpc>
              <a:spcBef>
                <a:spcPts val="0"/>
              </a:spcBef>
              <a:spcAft>
                <a:spcPts val="0"/>
              </a:spcAft>
              <a:buClr>
                <a:srgbClr val="F0F0F0"/>
              </a:buClr>
              <a:buSzPts val="1200"/>
              <a:buFont typeface="Arial" panose="020B0704020202020204"/>
              <a:buNone/>
            </a:pPr>
            <a:r>
              <a:rPr lang="en-US" altLang="en-US" b="0" i="0" u="none" strike="noStrike" cap="none">
                <a:solidFill>
                  <a:srgbClr val="F0F0F0"/>
                </a:solidFill>
                <a:latin typeface="Arial" panose="020B0704020202020204"/>
                <a:ea typeface="Arial" panose="020B0704020202020204"/>
                <a:cs typeface="Arial" panose="020B0704020202020204"/>
                <a:sym typeface="Arial" panose="020B0704020202020204"/>
              </a:rPr>
              <a:t>The cost function for the Mixed Integer Quadratic Program(MIQP) of ExMAG is the following </a:t>
            </a:r>
            <a:r>
              <a:rPr lang="en-US" altLang="en-US"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L</a:t>
            </a:r>
            <a:r>
              <a:rPr lang="en-US" altLang="en-US" b="0" i="1" u="none" strike="noStrike" cap="none" baseline="-25000">
                <a:solidFill>
                  <a:srgbClr val="F0F0F0"/>
                </a:solidFill>
                <a:latin typeface="Arial Italic" panose="020B0704020202020204" charset="0"/>
                <a:ea typeface="Arial" panose="020B0704020202020204"/>
                <a:cs typeface="Arial Italic" panose="020B0704020202020204" charset="0"/>
                <a:sym typeface="Arial" panose="020B0704020202020204"/>
              </a:rPr>
              <a:t>q</a:t>
            </a:r>
            <a:r>
              <a:rPr lang="en-US" altLang="en-US" b="0" i="0" u="none" strike="noStrike" cap="none">
                <a:solidFill>
                  <a:srgbClr val="F0F0F0"/>
                </a:solidFill>
                <a:latin typeface="Arial" panose="020B0704020202020204"/>
                <a:ea typeface="Arial" panose="020B0704020202020204"/>
                <a:cs typeface="Arial" panose="020B0704020202020204"/>
                <a:sym typeface="Arial" panose="020B0704020202020204"/>
              </a:rPr>
              <a:t> norm:</a:t>
            </a:r>
            <a:endParaRPr lang="en-US" altLang="en-US"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where:</a:t>
            </a: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Y</a:t>
            </a:r>
            <a:r>
              <a:rPr lang="en-US" altLang="en-US" sz="1200" b="0" i="1" u="none" strike="noStrike" cap="none" baseline="-25000">
                <a:solidFill>
                  <a:srgbClr val="F0F0F0"/>
                </a:solidFill>
                <a:latin typeface="Arial Italic" panose="020B0704020202020204" charset="0"/>
                <a:ea typeface="Arial" panose="020B0704020202020204"/>
                <a:cs typeface="Arial Italic" panose="020B0704020202020204" charset="0"/>
                <a:sym typeface="Arial" panose="020B0704020202020204"/>
              </a:rPr>
              <a:t>i,m</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represents the value of the </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m</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-th variable for the </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i</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-th data point;</a:t>
            </a: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w</a:t>
            </a:r>
            <a:r>
              <a:rPr lang="en-US" altLang="en-US" sz="1200" b="0" i="1" u="none" strike="noStrike" cap="none" baseline="-25000">
                <a:solidFill>
                  <a:srgbClr val="F0F0F0"/>
                </a:solidFill>
                <a:latin typeface="Arial Italic" panose="020B0704020202020204" charset="0"/>
                <a:ea typeface="Arial" panose="020B0704020202020204"/>
                <a:cs typeface="Arial Italic" panose="020B0704020202020204" charset="0"/>
                <a:sym typeface="Arial" panose="020B0704020202020204"/>
              </a:rPr>
              <a:t>j,m</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represents the weight of the edge from variable </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m</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to variable</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 j</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a:t>
            </a: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e</a:t>
            </a:r>
            <a:r>
              <a:rPr lang="en-US" altLang="en-US" sz="1200" b="0" i="1" u="none" strike="noStrike" cap="none" baseline="-25000">
                <a:solidFill>
                  <a:srgbClr val="F0F0F0"/>
                </a:solidFill>
                <a:latin typeface="Arial Italic" panose="020B0704020202020204" charset="0"/>
                <a:ea typeface="Arial" panose="020B0704020202020204"/>
                <a:cs typeface="Arial Italic" panose="020B0704020202020204" charset="0"/>
                <a:sym typeface="Arial" panose="020B0704020202020204"/>
              </a:rPr>
              <a:t>j,m</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is the binary decision variable indicating the presence of a directed edge from </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j</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to </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m</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a:t>
            </a: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b</a:t>
            </a:r>
            <a:r>
              <a:rPr lang="en-US" altLang="en-US" sz="1200" b="0" i="1" u="none" strike="noStrike" cap="none" baseline="-25000">
                <a:solidFill>
                  <a:srgbClr val="F0F0F0"/>
                </a:solidFill>
                <a:latin typeface="Arial Italic" panose="020B0704020202020204" charset="0"/>
                <a:ea typeface="Arial" panose="020B0704020202020204"/>
                <a:cs typeface="Arial Italic" panose="020B0704020202020204" charset="0"/>
                <a:sym typeface="Arial" panose="020B0704020202020204"/>
              </a:rPr>
              <a:t>j,m</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is the binary decision variable indicating a bidirected edge between</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 j</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and</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 m</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a:t>
            </a: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λ </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ℝ</a:t>
            </a:r>
            <a:r>
              <a:rPr lang="en-US" altLang="en-US" sz="1200" b="0" i="0" u="none" strike="noStrike" cap="none" baseline="30000">
                <a:solidFill>
                  <a:srgbClr val="F0F0F0"/>
                </a:solidFill>
                <a:latin typeface="Arial" panose="020B0704020202020204"/>
                <a:ea typeface="Arial" panose="020B0704020202020204"/>
                <a:cs typeface="Arial" panose="020B0704020202020204"/>
                <a:sym typeface="Arial" panose="020B0704020202020204"/>
              </a:rPr>
              <a:t>+</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is a regularization parameter controlling the model fit and the edge penalty trade-off.</a:t>
            </a:r>
            <a:endPar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The exponent </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q</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ℕ</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can take values </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q</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 1 or </a:t>
            </a:r>
            <a:r>
              <a:rPr lang="en-US" altLang="en-US" sz="1200" b="0" i="1" u="none" strike="noStrike" cap="none">
                <a:solidFill>
                  <a:srgbClr val="F0F0F0"/>
                </a:solidFill>
                <a:latin typeface="Arial Italic" panose="020B0704020202020204" charset="0"/>
                <a:ea typeface="Arial" panose="020B0704020202020204"/>
                <a:cs typeface="Arial Italic" panose="020B0704020202020204" charset="0"/>
                <a:sym typeface="Arial" panose="020B0704020202020204"/>
              </a:rPr>
              <a:t>q</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 2.</a:t>
            </a:r>
            <a:endParaRPr sz="1200" b="0" i="0" u="none" strike="noStrike" cap="none"/>
          </a:p>
        </p:txBody>
      </p:sp>
      <p:sp>
        <p:nvSpPr>
          <p:cNvPr id="225" name="Google Shape;225;p23"/>
          <p:cNvSpPr/>
          <p:nvPr/>
        </p:nvSpPr>
        <p:spPr>
          <a:xfrm>
            <a:off x="0" y="626745"/>
            <a:ext cx="9144000" cy="342900"/>
          </a:xfrm>
          <a:prstGeom prst="rect">
            <a:avLst/>
          </a:prstGeom>
          <a:noFill/>
          <a:ln>
            <a:noFill/>
          </a:ln>
        </p:spPr>
        <p:txBody>
          <a:bodyPr spcFirstLastPara="1" wrap="square" lIns="0" tIns="0" rIns="0" bIns="0" anchor="ctr" anchorCtr="0">
            <a:noAutofit/>
          </a:bodyPr>
          <a:p>
            <a:pPr marL="0" marR="0" lvl="0" indent="0" algn="ctr" rtl="0">
              <a:lnSpc>
                <a:spcPct val="100000"/>
              </a:lnSpc>
              <a:spcBef>
                <a:spcPts val="0"/>
              </a:spcBef>
              <a:spcAft>
                <a:spcPts val="0"/>
              </a:spcAft>
              <a:buClr>
                <a:srgbClr val="F0F0F0"/>
              </a:buClr>
              <a:buSzPts val="2300"/>
              <a:buFont typeface="Arial" panose="020B0704020202020204"/>
              <a:buNone/>
            </a:pPr>
            <a:r>
              <a:rPr lang="en-US" altLang="en-US" sz="2300" b="0" i="0" u="none" strike="noStrike" cap="none">
                <a:solidFill>
                  <a:srgbClr val="F0F0F0"/>
                </a:solidFill>
                <a:latin typeface="Arial" panose="020B0704020202020204"/>
                <a:ea typeface="Arial" panose="020B0704020202020204"/>
                <a:cs typeface="Arial" panose="020B0704020202020204"/>
                <a:sym typeface="Arial" panose="020B0704020202020204"/>
              </a:rPr>
              <a:t>MIQP Formulation</a:t>
            </a:r>
            <a:endParaRPr sz="1200" b="0" i="0" u="none" strike="noStrike" cap="none"/>
          </a:p>
        </p:txBody>
      </p:sp>
      <p:pic>
        <p:nvPicPr>
          <p:cNvPr id="9" name="334E55B0-647D-440b-865C-3EC943EB4CBC-4" descr="/private/var/folders/3m/79tl3y611yb3nh_j7ws55tvw0000gn/T/com.kingsoft.wpsoffice.mac.global/wpsoffice.WPndGrwpsoffice"/>
          <p:cNvPicPr>
            <a:picLocks noChangeAspect="1"/>
          </p:cNvPicPr>
          <p:nvPr/>
        </p:nvPicPr>
        <p:blipFill>
          <a:blip r:embed="rId1"/>
          <a:stretch>
            <a:fillRect/>
          </a:stretch>
        </p:blipFill>
        <p:spPr>
          <a:xfrm>
            <a:off x="1768793" y="1983105"/>
            <a:ext cx="5593080" cy="92583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0"/>
          <p:cNvSpPr/>
          <p:nvPr/>
        </p:nvSpPr>
        <p:spPr>
          <a:xfrm>
            <a:off x="0" y="190500"/>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ExMAG </a:t>
            </a:r>
            <a:r>
              <a:rPr lang="en-US" alt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P</a:t>
            </a: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erform</a:t>
            </a:r>
            <a:r>
              <a:rPr lang="en-US" alt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ance</a:t>
            </a:r>
            <a:endParaRPr sz="1200" b="0" i="0" u="none" strike="noStrike" cap="none"/>
          </a:p>
        </p:txBody>
      </p:sp>
      <p:sp>
        <p:nvSpPr>
          <p:cNvPr id="199" name="Google Shape;199;p20"/>
          <p:cNvSpPr/>
          <p:nvPr/>
        </p:nvSpPr>
        <p:spPr>
          <a:xfrm>
            <a:off x="190500" y="872490"/>
            <a:ext cx="4267200" cy="3563620"/>
          </a:xfrm>
          <a:custGeom>
            <a:avLst/>
            <a:gdLst/>
            <a:ahLst/>
            <a:cxnLst/>
            <a:rect l="l" t="t" r="r" b="b"/>
            <a:pathLst>
              <a:path w="5689600" h="5080000" extrusionOk="0">
                <a:moveTo>
                  <a:pt x="101600" y="0"/>
                </a:moveTo>
                <a:lnTo>
                  <a:pt x="5588000" y="0"/>
                </a:lnTo>
                <a:cubicBezTo>
                  <a:pt x="5644075" y="0"/>
                  <a:pt x="5689600" y="45525"/>
                  <a:pt x="5689600" y="101600"/>
                </a:cubicBezTo>
                <a:lnTo>
                  <a:pt x="5689600" y="4978400"/>
                </a:lnTo>
                <a:cubicBezTo>
                  <a:pt x="5689600" y="5034475"/>
                  <a:pt x="5644075" y="5080000"/>
                  <a:pt x="5588000" y="5080000"/>
                </a:cubicBezTo>
                <a:lnTo>
                  <a:pt x="101600" y="5080000"/>
                </a:lnTo>
                <a:cubicBezTo>
                  <a:pt x="45525" y="5080000"/>
                  <a:pt x="0" y="5034475"/>
                  <a:pt x="0" y="4978400"/>
                </a:cubicBezTo>
                <a:lnTo>
                  <a:pt x="0" y="101600"/>
                </a:lnTo>
                <a:cubicBezTo>
                  <a:pt x="0" y="45525"/>
                  <a:pt x="45525" y="0"/>
                  <a:pt x="101600"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00" name="Google Shape;200;p20"/>
          <p:cNvSpPr/>
          <p:nvPr/>
        </p:nvSpPr>
        <p:spPr>
          <a:xfrm>
            <a:off x="400685" y="958215"/>
            <a:ext cx="3963035" cy="2667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8C96A8"/>
              </a:buClr>
              <a:buSzPts val="1400"/>
              <a:buFont typeface="Arial" panose="020B0704020202020204"/>
              <a:buNone/>
            </a:pPr>
            <a:r>
              <a:rPr lang="en-US" altLang="en-US" sz="1200" b="0" i="0" u="none" strike="noStrike" cap="none">
                <a:solidFill>
                  <a:srgbClr val="8C96A8"/>
                </a:solidFill>
                <a:latin typeface="Arial" panose="020B0704020202020204"/>
                <a:ea typeface="Arial" panose="020B0704020202020204"/>
                <a:cs typeface="Arial" panose="020B0704020202020204"/>
                <a:sym typeface="Arial" panose="020B0704020202020204"/>
              </a:rPr>
              <a:t>Comparisons Between ExMAG and FCI algorithm</a:t>
            </a:r>
            <a:endParaRPr sz="1200" b="0" i="0" u="none" strike="noStrike" cap="none"/>
          </a:p>
        </p:txBody>
      </p:sp>
      <p:sp>
        <p:nvSpPr>
          <p:cNvPr id="201" name="Google Shape;201;p20"/>
          <p:cNvSpPr/>
          <p:nvPr/>
        </p:nvSpPr>
        <p:spPr>
          <a:xfrm>
            <a:off x="254000" y="1224915"/>
            <a:ext cx="410972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US" altLang="en-US" sz="1100" b="0" i="0" u="none" strike="noStrike" cap="none">
                <a:solidFill>
                  <a:schemeClr val="tx1">
                    <a:lumMod val="20000"/>
                    <a:lumOff val="80000"/>
                  </a:schemeClr>
                </a:solidFill>
              </a:rPr>
              <a:t>SHD values for different settings of graph</a:t>
            </a:r>
            <a:endParaRPr lang="en-US" altLang="en-US" sz="1100" b="0" i="0" u="none" strike="noStrike" cap="none">
              <a:solidFill>
                <a:schemeClr val="tx1">
                  <a:lumMod val="20000"/>
                  <a:lumOff val="80000"/>
                </a:schemeClr>
              </a:solidFill>
            </a:endParaRPr>
          </a:p>
        </p:txBody>
      </p:sp>
      <p:sp>
        <p:nvSpPr>
          <p:cNvPr id="203" name="Google Shape;203;p20"/>
          <p:cNvSpPr/>
          <p:nvPr/>
        </p:nvSpPr>
        <p:spPr>
          <a:xfrm>
            <a:off x="4686300" y="871855"/>
            <a:ext cx="4267200" cy="3564890"/>
          </a:xfrm>
          <a:custGeom>
            <a:avLst/>
            <a:gdLst/>
            <a:ahLst/>
            <a:cxnLst/>
            <a:rect l="l" t="t" r="r" b="b"/>
            <a:pathLst>
              <a:path w="5689600" h="5080000" extrusionOk="0">
                <a:moveTo>
                  <a:pt x="101600" y="0"/>
                </a:moveTo>
                <a:lnTo>
                  <a:pt x="5588000" y="0"/>
                </a:lnTo>
                <a:cubicBezTo>
                  <a:pt x="5644075" y="0"/>
                  <a:pt x="5689600" y="45525"/>
                  <a:pt x="5689600" y="101600"/>
                </a:cubicBezTo>
                <a:lnTo>
                  <a:pt x="5689600" y="4978400"/>
                </a:lnTo>
                <a:cubicBezTo>
                  <a:pt x="5689600" y="5034475"/>
                  <a:pt x="5644075" y="5080000"/>
                  <a:pt x="5588000" y="5080000"/>
                </a:cubicBezTo>
                <a:lnTo>
                  <a:pt x="101600" y="5080000"/>
                </a:lnTo>
                <a:cubicBezTo>
                  <a:pt x="45525" y="5080000"/>
                  <a:pt x="0" y="5034475"/>
                  <a:pt x="0" y="4978400"/>
                </a:cubicBezTo>
                <a:lnTo>
                  <a:pt x="0" y="101600"/>
                </a:lnTo>
                <a:cubicBezTo>
                  <a:pt x="0" y="45525"/>
                  <a:pt x="45525" y="0"/>
                  <a:pt x="101600"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04" name="Google Shape;204;p20"/>
          <p:cNvSpPr/>
          <p:nvPr/>
        </p:nvSpPr>
        <p:spPr>
          <a:xfrm>
            <a:off x="4768215" y="958215"/>
            <a:ext cx="4378325" cy="2667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8C96A8"/>
              </a:buClr>
              <a:buSzPts val="1400"/>
              <a:buFont typeface="Arial" panose="020B0704020202020204"/>
              <a:buNone/>
            </a:pPr>
            <a:r>
              <a:rPr lang="en-US" altLang="en-US" sz="1200" b="0" i="0" u="none" strike="noStrike" cap="none">
                <a:solidFill>
                  <a:srgbClr val="8C96A8"/>
                </a:solidFill>
                <a:latin typeface="Arial" panose="020B0704020202020204"/>
                <a:ea typeface="Arial" panose="020B0704020202020204"/>
                <a:cs typeface="Arial" panose="020B0704020202020204"/>
                <a:sym typeface="Arial" panose="020B0704020202020204"/>
              </a:rPr>
              <a:t>Comparisons Between ExMAG, IP4AncADMG, PBMs and FCI </a:t>
            </a:r>
            <a:endParaRPr lang="en-US" altLang="en-GB" sz="1200" b="0" i="0" u="none" strike="noStrike" cap="none">
              <a:solidFill>
                <a:srgbClr val="8C96A8"/>
              </a:solidFill>
              <a:latin typeface="Arial" panose="020B0704020202020204"/>
              <a:ea typeface="Arial" panose="020B0704020202020204"/>
              <a:cs typeface="Arial" panose="020B0704020202020204"/>
              <a:sym typeface="Arial" panose="020B0704020202020204"/>
            </a:endParaRPr>
          </a:p>
        </p:txBody>
      </p:sp>
      <p:sp>
        <p:nvSpPr>
          <p:cNvPr id="205" name="Google Shape;205;p20"/>
          <p:cNvSpPr/>
          <p:nvPr/>
        </p:nvSpPr>
        <p:spPr>
          <a:xfrm>
            <a:off x="4768215" y="1184910"/>
            <a:ext cx="409321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 Runtime and </a:t>
            </a:r>
            <a:r>
              <a:rPr lang="en-US" altLang="en-US" sz="1100">
                <a:solidFill>
                  <a:schemeClr val="tx1">
                    <a:lumMod val="20000"/>
                    <a:lumOff val="80000"/>
                  </a:schemeClr>
                </a:solidFill>
                <a:sym typeface="+mn-ea"/>
              </a:rPr>
              <a:t>SHD values</a:t>
            </a:r>
            <a:endParaRPr sz="1200" b="0" i="0" u="none" strike="noStrike" cap="none"/>
          </a:p>
        </p:txBody>
      </p:sp>
      <p:pic>
        <p:nvPicPr>
          <p:cNvPr id="6" name="Picture 5" descr="icml2025_best_shd_ext (1)"/>
          <p:cNvPicPr>
            <a:picLocks noChangeAspect="1"/>
          </p:cNvPicPr>
          <p:nvPr/>
        </p:nvPicPr>
        <p:blipFill>
          <a:blip r:embed="rId1"/>
          <a:stretch>
            <a:fillRect/>
          </a:stretch>
        </p:blipFill>
        <p:spPr>
          <a:xfrm>
            <a:off x="269240" y="1565910"/>
            <a:ext cx="4094480" cy="2760980"/>
          </a:xfrm>
          <a:prstGeom prst="rect">
            <a:avLst/>
          </a:prstGeom>
        </p:spPr>
      </p:pic>
      <p:grpSp>
        <p:nvGrpSpPr>
          <p:cNvPr id="5" name="Group 4"/>
          <p:cNvGrpSpPr/>
          <p:nvPr/>
        </p:nvGrpSpPr>
        <p:grpSpPr>
          <a:xfrm>
            <a:off x="4768215" y="1565910"/>
            <a:ext cx="4094480" cy="2760980"/>
            <a:chOff x="7509" y="2379"/>
            <a:chExt cx="6448" cy="4348"/>
          </a:xfrm>
        </p:grpSpPr>
        <p:pic>
          <p:nvPicPr>
            <p:cNvPr id="3" name="Picture 2" descr="nips2025_2_runtime (1)"/>
            <p:cNvPicPr>
              <a:picLocks noChangeAspect="1"/>
            </p:cNvPicPr>
            <p:nvPr/>
          </p:nvPicPr>
          <p:blipFill>
            <a:blip r:embed="rId2"/>
            <a:stretch>
              <a:fillRect/>
            </a:stretch>
          </p:blipFill>
          <p:spPr>
            <a:xfrm>
              <a:off x="7509" y="2379"/>
              <a:ext cx="6448" cy="2367"/>
            </a:xfrm>
            <a:prstGeom prst="rect">
              <a:avLst/>
            </a:prstGeom>
          </p:spPr>
        </p:pic>
        <p:pic>
          <p:nvPicPr>
            <p:cNvPr id="2" name="Picture 1" descr="nips2025_2_best_shd (1)"/>
            <p:cNvPicPr>
              <a:picLocks noChangeAspect="1"/>
            </p:cNvPicPr>
            <p:nvPr/>
          </p:nvPicPr>
          <p:blipFill>
            <a:blip r:embed="rId3"/>
            <a:srcRect t="10986"/>
            <a:stretch>
              <a:fillRect/>
            </a:stretch>
          </p:blipFill>
          <p:spPr>
            <a:xfrm>
              <a:off x="7509" y="4037"/>
              <a:ext cx="6447" cy="2690"/>
            </a:xfrm>
            <a:prstGeom prst="rect">
              <a:avLst/>
            </a:prstGeom>
          </p:spPr>
        </p:pic>
        <p:pic>
          <p:nvPicPr>
            <p:cNvPr id="4" name="Picture 3" descr="nips2025_2_best_shd (1)"/>
            <p:cNvPicPr>
              <a:picLocks noChangeAspect="1"/>
            </p:cNvPicPr>
            <p:nvPr/>
          </p:nvPicPr>
          <p:blipFill>
            <a:blip r:embed="rId3"/>
            <a:srcRect l="94974" t="2581" b="10291"/>
            <a:stretch>
              <a:fillRect/>
            </a:stretch>
          </p:blipFill>
          <p:spPr>
            <a:xfrm>
              <a:off x="13631" y="3952"/>
              <a:ext cx="324" cy="2633"/>
            </a:xfrm>
            <a:prstGeom prst="rect">
              <a:avLst/>
            </a:prstGeom>
          </p:spPr>
        </p:pic>
      </p:grpSp>
      <p:sp>
        <p:nvSpPr>
          <p:cNvPr id="21" name="Text Placeholder 20"/>
          <p:cNvSpPr>
            <a:spLocks noGrp="1"/>
          </p:cNvSpPr>
          <p:nvPr>
            <p:ph type="body" idx="1"/>
          </p:nvPr>
        </p:nvSpPr>
        <p:spPr>
          <a:xfrm>
            <a:off x="-97790" y="4528820"/>
            <a:ext cx="9241790" cy="605790"/>
          </a:xfrm>
        </p:spPr>
        <p:txBody>
          <a:bodyPr wrap="square"/>
          <a:lstStyle/>
          <a:p>
            <a:pPr algn="l"/>
            <a:r>
              <a:rPr lang="en-US" altLang="en-US" sz="700" dirty="0">
                <a:solidFill>
                  <a:schemeClr val="bg2">
                    <a:lumMod val="40000"/>
                    <a:lumOff val="60000"/>
                  </a:schemeClr>
                </a:solidFill>
              </a:rPr>
              <a:t>[IP4AncADMG] Rui Chen, </a:t>
            </a:r>
            <a:r>
              <a:rPr lang="en-US" altLang="en-US" sz="700" dirty="0" err="1">
                <a:solidFill>
                  <a:schemeClr val="bg2">
                    <a:lumMod val="40000"/>
                    <a:lumOff val="60000"/>
                  </a:schemeClr>
                </a:solidFill>
              </a:rPr>
              <a:t>Sanjeeb</a:t>
            </a:r>
            <a:r>
              <a:rPr lang="en-US" altLang="en-US" sz="700" dirty="0">
                <a:solidFill>
                  <a:schemeClr val="bg2">
                    <a:lumMod val="40000"/>
                    <a:lumOff val="60000"/>
                  </a:schemeClr>
                </a:solidFill>
              </a:rPr>
              <a:t> Dash, and Tian Gao. Integer programming for causal structure learning in the presence of latent variables. In International Conference on Machine Learning, pages 1550–1560. PMLR, 2021. </a:t>
            </a:r>
            <a:endParaRPr lang="en-US" altLang="en-US" sz="700" dirty="0">
              <a:solidFill>
                <a:schemeClr val="bg2">
                  <a:lumMod val="40000"/>
                  <a:lumOff val="60000"/>
                </a:schemeClr>
              </a:solidFill>
            </a:endParaRPr>
          </a:p>
          <a:p>
            <a:pPr algn="l"/>
            <a:r>
              <a:rPr lang="en-US" altLang="en-US" sz="700" dirty="0">
                <a:solidFill>
                  <a:schemeClr val="bg2">
                    <a:lumMod val="40000"/>
                    <a:lumOff val="60000"/>
                  </a:schemeClr>
                </a:solidFill>
              </a:rPr>
              <a:t>[PBMs] </a:t>
            </a:r>
            <a:r>
              <a:rPr lang="en-US" altLang="en-US" sz="700" dirty="0" err="1">
                <a:solidFill>
                  <a:schemeClr val="bg2">
                    <a:lumMod val="40000"/>
                    <a:lumOff val="60000"/>
                  </a:schemeClr>
                </a:solidFill>
              </a:rPr>
              <a:t>Sanjeeb</a:t>
            </a:r>
            <a:r>
              <a:rPr lang="en-US" altLang="en-US" sz="700" dirty="0">
                <a:solidFill>
                  <a:schemeClr val="bg2">
                    <a:lumMod val="40000"/>
                    <a:lumOff val="60000"/>
                  </a:schemeClr>
                </a:solidFill>
              </a:rPr>
              <a:t> Dash, Joao Goncalves, and Tian Gao. Integer programming based methods and heuristics for causal graph learning. In The 28th International Conference on Artificial Intelligence and Statistics, 2025. </a:t>
            </a:r>
            <a:endParaRPr lang="en-US" altLang="en-US" sz="700" dirty="0">
              <a:solidFill>
                <a:schemeClr val="bg2">
                  <a:lumMod val="40000"/>
                  <a:lumOff val="60000"/>
                </a:schemeClr>
              </a:solidFill>
            </a:endParaRPr>
          </a:p>
          <a:p>
            <a:pPr algn="l"/>
            <a:r>
              <a:rPr lang="en-US" altLang="en-US" sz="700" dirty="0">
                <a:solidFill>
                  <a:schemeClr val="bg2">
                    <a:lumMod val="40000"/>
                    <a:lumOff val="60000"/>
                  </a:schemeClr>
                </a:solidFill>
              </a:rPr>
              <a:t>[FCI] Peter </a:t>
            </a:r>
            <a:r>
              <a:rPr lang="en-US" altLang="en-US" sz="700" dirty="0" err="1">
                <a:solidFill>
                  <a:schemeClr val="bg2">
                    <a:lumMod val="40000"/>
                    <a:lumOff val="60000"/>
                  </a:schemeClr>
                </a:solidFill>
              </a:rPr>
              <a:t>Spirtes</a:t>
            </a:r>
            <a:r>
              <a:rPr lang="en-US" altLang="en-US" sz="700" dirty="0">
                <a:solidFill>
                  <a:schemeClr val="bg2">
                    <a:lumMod val="40000"/>
                    <a:lumOff val="60000"/>
                  </a:schemeClr>
                </a:solidFill>
              </a:rPr>
              <a:t>, Christopher Meek, and Thomas Richardson. Causal inference in the presence of latent variables and selection bias. In Proceedings of the Eleventh Conference on Uncertainty in Artificial Intelligence, UAI’95, pages 499–506, San Francisco, CA, USA, August 1995. Morgan Kaufmann Publishers Inc. ISBN 978-1-55860-385-1.</a:t>
            </a:r>
            <a:endParaRPr lang="en-US" altLang="en-US" sz="700" dirty="0">
              <a:solidFill>
                <a:schemeClr val="bg2">
                  <a:lumMod val="40000"/>
                  <a:lumOff val="60000"/>
                </a:schemeClr>
              </a:solidFill>
            </a:endParaRPr>
          </a:p>
          <a:p>
            <a:pPr algn="l"/>
            <a:endParaRPr lang="en-US" altLang="en-US" sz="700" dirty="0">
              <a:solidFill>
                <a:schemeClr val="bg2">
                  <a:lumMod val="40000"/>
                  <a:lumOff val="60000"/>
                </a:schemeClr>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a:t>
            </a:r>
            <a:r>
              <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4</a:t>
            </a:r>
            <a:endPar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endParaRP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US" altLang="en-US" sz="3300">
                <a:solidFill>
                  <a:srgbClr val="8C96A8"/>
                </a:solidFill>
                <a:sym typeface="+mn-ea"/>
              </a:rPr>
              <a:t>Jointly Learning Complex Dynamical Systems</a:t>
            </a:r>
            <a:endParaRPr lang="en-US" altLang="en-US" sz="3300">
              <a:solidFill>
                <a:srgbClr val="8C96A8"/>
              </a:solidFill>
              <a:sym typeface="+mn-ea"/>
            </a:endParaRPr>
          </a:p>
          <a:p>
            <a:pPr marL="0" marR="0" lvl="0" indent="0" algn="l" rtl="0">
              <a:lnSpc>
                <a:spcPct val="100000"/>
              </a:lnSpc>
              <a:spcBef>
                <a:spcPts val="0"/>
              </a:spcBef>
              <a:spcAft>
                <a:spcPts val="0"/>
              </a:spcAft>
              <a:buClr>
                <a:srgbClr val="FFFFFF"/>
              </a:buClr>
              <a:buSzPts val="3300"/>
              <a:buFont typeface="Arial" panose="020B0704020202020204"/>
              <a:buNone/>
            </a:pPr>
            <a:endParaRPr lang="en-US" altLang="en-US" sz="3300">
              <a:solidFill>
                <a:srgbClr val="8C96A8"/>
              </a:solidFill>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2"/>
          <p:cNvSpPr/>
          <p:nvPr/>
        </p:nvSpPr>
        <p:spPr>
          <a:xfrm>
            <a:off x="190500" y="190500"/>
            <a:ext cx="6404610" cy="6858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Joint</a:t>
            </a:r>
            <a:r>
              <a:rPr lang="en-US" alt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ly</a:t>
            </a: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 Learning </a:t>
            </a:r>
            <a:r>
              <a:rPr lang="en-US" alt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Complex </a:t>
            </a: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Dynamical Systems</a:t>
            </a:r>
            <a:endParaRPr sz="1200" b="0" i="0" u="none" strike="noStrike" cap="none"/>
          </a:p>
        </p:txBody>
      </p:sp>
      <p:sp>
        <p:nvSpPr>
          <p:cNvPr id="218" name="Google Shape;218;p22"/>
          <p:cNvSpPr/>
          <p:nvPr/>
        </p:nvSpPr>
        <p:spPr>
          <a:xfrm>
            <a:off x="200660" y="937260"/>
            <a:ext cx="5934075" cy="6858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We address the joint problem of clustering time-series trajectories and learning a Linear Dynamical System (LDS) for each cluster.</a:t>
            </a:r>
            <a:endParaRPr sz="1200" b="0" i="0" u="none" strike="noStrike" cap="none"/>
          </a:p>
        </p:txBody>
      </p:sp>
      <p:sp>
        <p:nvSpPr>
          <p:cNvPr id="219" name="Google Shape;219;p22"/>
          <p:cNvSpPr/>
          <p:nvPr/>
        </p:nvSpPr>
        <p:spPr>
          <a:xfrm>
            <a:off x="190500" y="1520825"/>
            <a:ext cx="5845175" cy="6858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This enables the discovery of shared latent structures and cross-system dependencies, improving statistical efficiency.</a:t>
            </a:r>
            <a:endParaRPr sz="1200" b="0" i="0" u="none" strike="noStrike" cap="none"/>
          </a:p>
        </p:txBody>
      </p:sp>
      <p:grpSp>
        <p:nvGrpSpPr>
          <p:cNvPr id="446" name="Group 445"/>
          <p:cNvGrpSpPr/>
          <p:nvPr/>
        </p:nvGrpSpPr>
        <p:grpSpPr>
          <a:xfrm>
            <a:off x="2446655" y="1823085"/>
            <a:ext cx="6327140" cy="3136900"/>
            <a:chOff x="679" y="2188"/>
            <a:chExt cx="15899" cy="7915"/>
          </a:xfrm>
        </p:grpSpPr>
        <p:sp>
          <p:nvSpPr>
            <p:cNvPr id="24" name="Rectangles 23"/>
            <p:cNvSpPr/>
            <p:nvPr/>
          </p:nvSpPr>
          <p:spPr>
            <a:xfrm>
              <a:off x="679" y="2188"/>
              <a:ext cx="15899" cy="7915"/>
            </a:xfrm>
            <a:prstGeom prst="rect">
              <a:avLst/>
            </a:prstGeom>
            <a:noFill/>
            <a:ln w="0" cap="flat">
              <a:noFill/>
              <a:miter lim="400000"/>
            </a:ln>
            <a:effectLst/>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noProof="1">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nvGrpSpPr>
            <p:cNvPr id="426" name="Group 425"/>
            <p:cNvGrpSpPr/>
            <p:nvPr/>
          </p:nvGrpSpPr>
          <p:grpSpPr>
            <a:xfrm>
              <a:off x="2751" y="3134"/>
              <a:ext cx="2258" cy="1150"/>
              <a:chOff x="2751" y="4123"/>
              <a:chExt cx="2258" cy="1150"/>
            </a:xfrm>
          </p:grpSpPr>
          <p:grpSp>
            <p:nvGrpSpPr>
              <p:cNvPr id="23" name="Group 22"/>
              <p:cNvGrpSpPr/>
              <p:nvPr/>
            </p:nvGrpSpPr>
            <p:grpSpPr>
              <a:xfrm>
                <a:off x="2751" y="4123"/>
                <a:ext cx="1269" cy="705"/>
                <a:chOff x="7856" y="5868"/>
                <a:chExt cx="1269" cy="705"/>
              </a:xfrm>
            </p:grpSpPr>
            <p:grpSp>
              <p:nvGrpSpPr>
                <p:cNvPr id="21" name="Group 20"/>
                <p:cNvGrpSpPr/>
                <p:nvPr/>
              </p:nvGrpSpPr>
              <p:grpSpPr>
                <a:xfrm>
                  <a:off x="7856" y="5868"/>
                  <a:ext cx="1269" cy="705"/>
                  <a:chOff x="7856" y="5868"/>
                  <a:chExt cx="1269" cy="705"/>
                </a:xfrm>
              </p:grpSpPr>
              <p:grpSp>
                <p:nvGrpSpPr>
                  <p:cNvPr id="20" name="Group 19"/>
                  <p:cNvGrpSpPr/>
                  <p:nvPr/>
                </p:nvGrpSpPr>
                <p:grpSpPr>
                  <a:xfrm>
                    <a:off x="7856" y="5882"/>
                    <a:ext cx="1269" cy="691"/>
                    <a:chOff x="5030" y="4676"/>
                    <a:chExt cx="1269" cy="691"/>
                  </a:xfrm>
                </p:grpSpPr>
                <p:sp>
                  <p:nvSpPr>
                    <p:cNvPr id="13" name="Parallelogram 12"/>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4" name="Parallelogram 13"/>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5" name="Parallelogram 14"/>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6" name="Straight Connector 15"/>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7" name="Straight Connector 16"/>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8" name="Straight Connector 17"/>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22" name="Straight Connector 21"/>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25" name="Group 24"/>
              <p:cNvGrpSpPr/>
              <p:nvPr/>
            </p:nvGrpSpPr>
            <p:grpSpPr>
              <a:xfrm>
                <a:off x="2996" y="4232"/>
                <a:ext cx="1264" cy="705"/>
                <a:chOff x="7861" y="5868"/>
                <a:chExt cx="1264" cy="705"/>
              </a:xfrm>
            </p:grpSpPr>
            <p:grpSp>
              <p:nvGrpSpPr>
                <p:cNvPr id="26" name="Group 25"/>
                <p:cNvGrpSpPr/>
                <p:nvPr/>
              </p:nvGrpSpPr>
              <p:grpSpPr>
                <a:xfrm>
                  <a:off x="7861" y="5868"/>
                  <a:ext cx="1264" cy="705"/>
                  <a:chOff x="7861" y="5868"/>
                  <a:chExt cx="1264" cy="705"/>
                </a:xfrm>
              </p:grpSpPr>
              <p:grpSp>
                <p:nvGrpSpPr>
                  <p:cNvPr id="27" name="Group 26"/>
                  <p:cNvGrpSpPr/>
                  <p:nvPr/>
                </p:nvGrpSpPr>
                <p:grpSpPr>
                  <a:xfrm>
                    <a:off x="7861" y="5882"/>
                    <a:ext cx="1264" cy="691"/>
                    <a:chOff x="5035" y="4676"/>
                    <a:chExt cx="1264" cy="691"/>
                  </a:xfrm>
                </p:grpSpPr>
                <p:sp>
                  <p:nvSpPr>
                    <p:cNvPr id="28" name="Parallelogram 27"/>
                    <p:cNvSpPr/>
                    <p:nvPr/>
                  </p:nvSpPr>
                  <p:spPr>
                    <a:xfrm rot="9780000" flipH="1">
                      <a:off x="5040" y="4676"/>
                      <a:ext cx="1180" cy="180"/>
                    </a:xfrm>
                    <a:prstGeom prst="parallelogram">
                      <a:avLst>
                        <a:gd name="adj" fmla="val 122862"/>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9" name="Parallelogram 28"/>
                    <p:cNvSpPr/>
                    <p:nvPr/>
                  </p:nvSpPr>
                  <p:spPr>
                    <a:xfrm rot="978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0" name="Parallelogram 2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1" name="Straight Connector 3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32" name="Straight Connector 3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33" name="Straight Connector 3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34" name="Straight Connector 3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35" name="Group 34"/>
              <p:cNvGrpSpPr/>
              <p:nvPr/>
            </p:nvGrpSpPr>
            <p:grpSpPr>
              <a:xfrm>
                <a:off x="3243" y="4344"/>
                <a:ext cx="1268" cy="705"/>
                <a:chOff x="7857" y="5868"/>
                <a:chExt cx="1268" cy="705"/>
              </a:xfrm>
            </p:grpSpPr>
            <p:grpSp>
              <p:nvGrpSpPr>
                <p:cNvPr id="36" name="Group 35"/>
                <p:cNvGrpSpPr/>
                <p:nvPr/>
              </p:nvGrpSpPr>
              <p:grpSpPr>
                <a:xfrm>
                  <a:off x="7857" y="5868"/>
                  <a:ext cx="1268" cy="705"/>
                  <a:chOff x="7857" y="5868"/>
                  <a:chExt cx="1268" cy="705"/>
                </a:xfrm>
              </p:grpSpPr>
              <p:grpSp>
                <p:nvGrpSpPr>
                  <p:cNvPr id="37" name="Group 36"/>
                  <p:cNvGrpSpPr/>
                  <p:nvPr/>
                </p:nvGrpSpPr>
                <p:grpSpPr>
                  <a:xfrm>
                    <a:off x="7857" y="5877"/>
                    <a:ext cx="1268" cy="696"/>
                    <a:chOff x="5031" y="4671"/>
                    <a:chExt cx="1268" cy="696"/>
                  </a:xfrm>
                </p:grpSpPr>
                <p:sp>
                  <p:nvSpPr>
                    <p:cNvPr id="38" name="Parallelogram 37"/>
                    <p:cNvSpPr/>
                    <p:nvPr/>
                  </p:nvSpPr>
                  <p:spPr>
                    <a:xfrm rot="9780000" flipH="1">
                      <a:off x="5031" y="4671"/>
                      <a:ext cx="1188" cy="183"/>
                    </a:xfrm>
                    <a:prstGeom prst="parallelogram">
                      <a:avLst>
                        <a:gd name="adj" fmla="val 116823"/>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9" name="Parallelogram 38"/>
                    <p:cNvSpPr/>
                    <p:nvPr/>
                  </p:nvSpPr>
                  <p:spPr>
                    <a:xfrm rot="984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0" name="Parallelogram 39"/>
                    <p:cNvSpPr/>
                    <p:nvPr/>
                  </p:nvSpPr>
                  <p:spPr>
                    <a:xfrm rot="16200000">
                      <a:off x="4896" y="4983"/>
                      <a:ext cx="523"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41" name="Straight Connector 4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42" name="Straight Connector 4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43" name="Straight Connector 4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44" name="Straight Connector 4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95" name="Group 94"/>
              <p:cNvGrpSpPr/>
              <p:nvPr/>
            </p:nvGrpSpPr>
            <p:grpSpPr>
              <a:xfrm>
                <a:off x="3492" y="4452"/>
                <a:ext cx="1269" cy="705"/>
                <a:chOff x="7856" y="5868"/>
                <a:chExt cx="1269" cy="705"/>
              </a:xfrm>
            </p:grpSpPr>
            <p:grpSp>
              <p:nvGrpSpPr>
                <p:cNvPr id="96" name="Group 95"/>
                <p:cNvGrpSpPr/>
                <p:nvPr/>
              </p:nvGrpSpPr>
              <p:grpSpPr>
                <a:xfrm>
                  <a:off x="7856" y="5868"/>
                  <a:ext cx="1269" cy="705"/>
                  <a:chOff x="7856" y="5868"/>
                  <a:chExt cx="1269" cy="705"/>
                </a:xfrm>
              </p:grpSpPr>
              <p:grpSp>
                <p:nvGrpSpPr>
                  <p:cNvPr id="97" name="Group 96"/>
                  <p:cNvGrpSpPr/>
                  <p:nvPr/>
                </p:nvGrpSpPr>
                <p:grpSpPr>
                  <a:xfrm>
                    <a:off x="7856" y="5882"/>
                    <a:ext cx="1269" cy="691"/>
                    <a:chOff x="5030" y="4676"/>
                    <a:chExt cx="1269" cy="691"/>
                  </a:xfrm>
                </p:grpSpPr>
                <p:sp>
                  <p:nvSpPr>
                    <p:cNvPr id="98" name="Parallelogram 9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99" name="Parallelogram 9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00" name="Parallelogram 9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01" name="Straight Connector 10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02" name="Straight Connector 10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03" name="Straight Connector 10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04" name="Straight Connector 10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05" name="Group 104"/>
              <p:cNvGrpSpPr/>
              <p:nvPr/>
            </p:nvGrpSpPr>
            <p:grpSpPr>
              <a:xfrm>
                <a:off x="3741" y="4569"/>
                <a:ext cx="1269" cy="705"/>
                <a:chOff x="7856" y="5868"/>
                <a:chExt cx="1269" cy="705"/>
              </a:xfrm>
            </p:grpSpPr>
            <p:grpSp>
              <p:nvGrpSpPr>
                <p:cNvPr id="106" name="Group 105"/>
                <p:cNvGrpSpPr/>
                <p:nvPr/>
              </p:nvGrpSpPr>
              <p:grpSpPr>
                <a:xfrm>
                  <a:off x="7856" y="5868"/>
                  <a:ext cx="1269" cy="705"/>
                  <a:chOff x="7856" y="5868"/>
                  <a:chExt cx="1269" cy="705"/>
                </a:xfrm>
              </p:grpSpPr>
              <p:grpSp>
                <p:nvGrpSpPr>
                  <p:cNvPr id="107" name="Group 106"/>
                  <p:cNvGrpSpPr/>
                  <p:nvPr/>
                </p:nvGrpSpPr>
                <p:grpSpPr>
                  <a:xfrm>
                    <a:off x="7856" y="5882"/>
                    <a:ext cx="1269" cy="691"/>
                    <a:chOff x="5030" y="4676"/>
                    <a:chExt cx="1269" cy="691"/>
                  </a:xfrm>
                </p:grpSpPr>
                <p:sp>
                  <p:nvSpPr>
                    <p:cNvPr id="108" name="Parallelogram 10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09" name="Parallelogram 10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10" name="Parallelogram 10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11" name="Straight Connector 11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12" name="Straight Connector 11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13" name="Straight Connector 11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14" name="Straight Connector 11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grpSp>
          <p:nvGrpSpPr>
            <p:cNvPr id="427" name="Group 426"/>
            <p:cNvGrpSpPr/>
            <p:nvPr/>
          </p:nvGrpSpPr>
          <p:grpSpPr>
            <a:xfrm>
              <a:off x="2735" y="4661"/>
              <a:ext cx="2258" cy="1150"/>
              <a:chOff x="2735" y="5650"/>
              <a:chExt cx="2258" cy="1150"/>
            </a:xfrm>
          </p:grpSpPr>
          <p:grpSp>
            <p:nvGrpSpPr>
              <p:cNvPr id="115" name="Group 114"/>
              <p:cNvGrpSpPr/>
              <p:nvPr/>
            </p:nvGrpSpPr>
            <p:grpSpPr>
              <a:xfrm>
                <a:off x="2735" y="5650"/>
                <a:ext cx="1269" cy="705"/>
                <a:chOff x="7856" y="5868"/>
                <a:chExt cx="1269" cy="705"/>
              </a:xfrm>
            </p:grpSpPr>
            <p:grpSp>
              <p:nvGrpSpPr>
                <p:cNvPr id="116" name="Group 115"/>
                <p:cNvGrpSpPr/>
                <p:nvPr/>
              </p:nvGrpSpPr>
              <p:grpSpPr>
                <a:xfrm>
                  <a:off x="7856" y="5868"/>
                  <a:ext cx="1269" cy="705"/>
                  <a:chOff x="7856" y="5868"/>
                  <a:chExt cx="1269" cy="705"/>
                </a:xfrm>
              </p:grpSpPr>
              <p:grpSp>
                <p:nvGrpSpPr>
                  <p:cNvPr id="117" name="Group 116"/>
                  <p:cNvGrpSpPr/>
                  <p:nvPr/>
                </p:nvGrpSpPr>
                <p:grpSpPr>
                  <a:xfrm>
                    <a:off x="7856" y="5882"/>
                    <a:ext cx="1269" cy="691"/>
                    <a:chOff x="5030" y="4676"/>
                    <a:chExt cx="1269" cy="691"/>
                  </a:xfrm>
                </p:grpSpPr>
                <p:sp>
                  <p:nvSpPr>
                    <p:cNvPr id="118" name="Parallelogram 11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19" name="Parallelogram 11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20" name="Parallelogram 11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21" name="Straight Connector 12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22" name="Straight Connector 12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23" name="Straight Connector 12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24" name="Straight Connector 12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25" name="Group 124"/>
              <p:cNvGrpSpPr/>
              <p:nvPr/>
            </p:nvGrpSpPr>
            <p:grpSpPr>
              <a:xfrm>
                <a:off x="2980" y="5759"/>
                <a:ext cx="1264" cy="705"/>
                <a:chOff x="7861" y="5868"/>
                <a:chExt cx="1264" cy="705"/>
              </a:xfrm>
            </p:grpSpPr>
            <p:grpSp>
              <p:nvGrpSpPr>
                <p:cNvPr id="126" name="Group 125"/>
                <p:cNvGrpSpPr/>
                <p:nvPr/>
              </p:nvGrpSpPr>
              <p:grpSpPr>
                <a:xfrm>
                  <a:off x="7861" y="5868"/>
                  <a:ext cx="1264" cy="705"/>
                  <a:chOff x="7861" y="5868"/>
                  <a:chExt cx="1264" cy="705"/>
                </a:xfrm>
              </p:grpSpPr>
              <p:grpSp>
                <p:nvGrpSpPr>
                  <p:cNvPr id="127" name="Group 126"/>
                  <p:cNvGrpSpPr/>
                  <p:nvPr/>
                </p:nvGrpSpPr>
                <p:grpSpPr>
                  <a:xfrm>
                    <a:off x="7861" y="5882"/>
                    <a:ext cx="1264" cy="691"/>
                    <a:chOff x="5035" y="4676"/>
                    <a:chExt cx="1264" cy="691"/>
                  </a:xfrm>
                </p:grpSpPr>
                <p:sp>
                  <p:nvSpPr>
                    <p:cNvPr id="128" name="Parallelogram 127"/>
                    <p:cNvSpPr/>
                    <p:nvPr/>
                  </p:nvSpPr>
                  <p:spPr>
                    <a:xfrm rot="9780000" flipH="1">
                      <a:off x="5040" y="4676"/>
                      <a:ext cx="1180" cy="180"/>
                    </a:xfrm>
                    <a:prstGeom prst="parallelogram">
                      <a:avLst>
                        <a:gd name="adj" fmla="val 122862"/>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29" name="Parallelogram 128"/>
                    <p:cNvSpPr/>
                    <p:nvPr/>
                  </p:nvSpPr>
                  <p:spPr>
                    <a:xfrm rot="978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30" name="Parallelogram 12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31" name="Straight Connector 13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32" name="Straight Connector 13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33" name="Straight Connector 13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34" name="Straight Connector 13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35" name="Group 134"/>
              <p:cNvGrpSpPr/>
              <p:nvPr/>
            </p:nvGrpSpPr>
            <p:grpSpPr>
              <a:xfrm>
                <a:off x="3227" y="5871"/>
                <a:ext cx="1268" cy="705"/>
                <a:chOff x="7857" y="5868"/>
                <a:chExt cx="1268" cy="705"/>
              </a:xfrm>
            </p:grpSpPr>
            <p:grpSp>
              <p:nvGrpSpPr>
                <p:cNvPr id="136" name="Group 135"/>
                <p:cNvGrpSpPr/>
                <p:nvPr/>
              </p:nvGrpSpPr>
              <p:grpSpPr>
                <a:xfrm>
                  <a:off x="7857" y="5868"/>
                  <a:ext cx="1268" cy="705"/>
                  <a:chOff x="7857" y="5868"/>
                  <a:chExt cx="1268" cy="705"/>
                </a:xfrm>
              </p:grpSpPr>
              <p:grpSp>
                <p:nvGrpSpPr>
                  <p:cNvPr id="137" name="Group 136"/>
                  <p:cNvGrpSpPr/>
                  <p:nvPr/>
                </p:nvGrpSpPr>
                <p:grpSpPr>
                  <a:xfrm>
                    <a:off x="7857" y="5877"/>
                    <a:ext cx="1268" cy="696"/>
                    <a:chOff x="5031" y="4671"/>
                    <a:chExt cx="1268" cy="696"/>
                  </a:xfrm>
                </p:grpSpPr>
                <p:sp>
                  <p:nvSpPr>
                    <p:cNvPr id="138" name="Parallelogram 137"/>
                    <p:cNvSpPr/>
                    <p:nvPr/>
                  </p:nvSpPr>
                  <p:spPr>
                    <a:xfrm rot="9780000" flipH="1">
                      <a:off x="5031" y="4671"/>
                      <a:ext cx="1188" cy="183"/>
                    </a:xfrm>
                    <a:prstGeom prst="parallelogram">
                      <a:avLst>
                        <a:gd name="adj" fmla="val 116823"/>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39" name="Parallelogram 138"/>
                    <p:cNvSpPr/>
                    <p:nvPr/>
                  </p:nvSpPr>
                  <p:spPr>
                    <a:xfrm rot="984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40" name="Parallelogram 139"/>
                    <p:cNvSpPr/>
                    <p:nvPr/>
                  </p:nvSpPr>
                  <p:spPr>
                    <a:xfrm rot="16200000">
                      <a:off x="4896" y="4983"/>
                      <a:ext cx="523"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41" name="Straight Connector 14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42" name="Straight Connector 14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43" name="Straight Connector 14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44" name="Straight Connector 14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45" name="Group 144"/>
              <p:cNvGrpSpPr/>
              <p:nvPr/>
            </p:nvGrpSpPr>
            <p:grpSpPr>
              <a:xfrm>
                <a:off x="3476" y="5979"/>
                <a:ext cx="1269" cy="705"/>
                <a:chOff x="7856" y="5868"/>
                <a:chExt cx="1269" cy="705"/>
              </a:xfrm>
            </p:grpSpPr>
            <p:grpSp>
              <p:nvGrpSpPr>
                <p:cNvPr id="146" name="Group 145"/>
                <p:cNvGrpSpPr/>
                <p:nvPr/>
              </p:nvGrpSpPr>
              <p:grpSpPr>
                <a:xfrm>
                  <a:off x="7856" y="5868"/>
                  <a:ext cx="1269" cy="705"/>
                  <a:chOff x="7856" y="5868"/>
                  <a:chExt cx="1269" cy="705"/>
                </a:xfrm>
              </p:grpSpPr>
              <p:grpSp>
                <p:nvGrpSpPr>
                  <p:cNvPr id="147" name="Group 146"/>
                  <p:cNvGrpSpPr/>
                  <p:nvPr/>
                </p:nvGrpSpPr>
                <p:grpSpPr>
                  <a:xfrm>
                    <a:off x="7856" y="5882"/>
                    <a:ext cx="1269" cy="691"/>
                    <a:chOff x="5030" y="4676"/>
                    <a:chExt cx="1269" cy="691"/>
                  </a:xfrm>
                </p:grpSpPr>
                <p:sp>
                  <p:nvSpPr>
                    <p:cNvPr id="148" name="Parallelogram 14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49" name="Parallelogram 14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50" name="Parallelogram 14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51" name="Straight Connector 15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52" name="Straight Connector 15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53" name="Straight Connector 15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54" name="Straight Connector 15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55" name="Group 154"/>
              <p:cNvGrpSpPr/>
              <p:nvPr/>
            </p:nvGrpSpPr>
            <p:grpSpPr>
              <a:xfrm>
                <a:off x="3725" y="6096"/>
                <a:ext cx="1269" cy="705"/>
                <a:chOff x="7856" y="5868"/>
                <a:chExt cx="1269" cy="705"/>
              </a:xfrm>
            </p:grpSpPr>
            <p:grpSp>
              <p:nvGrpSpPr>
                <p:cNvPr id="156" name="Group 155"/>
                <p:cNvGrpSpPr/>
                <p:nvPr/>
              </p:nvGrpSpPr>
              <p:grpSpPr>
                <a:xfrm>
                  <a:off x="7856" y="5868"/>
                  <a:ext cx="1269" cy="705"/>
                  <a:chOff x="7856" y="5868"/>
                  <a:chExt cx="1269" cy="705"/>
                </a:xfrm>
              </p:grpSpPr>
              <p:grpSp>
                <p:nvGrpSpPr>
                  <p:cNvPr id="157" name="Group 156"/>
                  <p:cNvGrpSpPr/>
                  <p:nvPr/>
                </p:nvGrpSpPr>
                <p:grpSpPr>
                  <a:xfrm>
                    <a:off x="7856" y="5882"/>
                    <a:ext cx="1269" cy="691"/>
                    <a:chOff x="5030" y="4676"/>
                    <a:chExt cx="1269" cy="691"/>
                  </a:xfrm>
                </p:grpSpPr>
                <p:sp>
                  <p:nvSpPr>
                    <p:cNvPr id="158" name="Parallelogram 15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59" name="Parallelogram 15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60" name="Parallelogram 15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61" name="Straight Connector 16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62" name="Straight Connector 16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63" name="Straight Connector 16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64" name="Straight Connector 16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grpSp>
          <p:nvGrpSpPr>
            <p:cNvPr id="428" name="Group 427"/>
            <p:cNvGrpSpPr/>
            <p:nvPr/>
          </p:nvGrpSpPr>
          <p:grpSpPr>
            <a:xfrm>
              <a:off x="2736" y="6648"/>
              <a:ext cx="2258" cy="1150"/>
              <a:chOff x="2736" y="7637"/>
              <a:chExt cx="2258" cy="1150"/>
            </a:xfrm>
          </p:grpSpPr>
          <p:grpSp>
            <p:nvGrpSpPr>
              <p:cNvPr id="165" name="Group 164"/>
              <p:cNvGrpSpPr/>
              <p:nvPr/>
            </p:nvGrpSpPr>
            <p:grpSpPr>
              <a:xfrm>
                <a:off x="2736" y="7637"/>
                <a:ext cx="1269" cy="705"/>
                <a:chOff x="7856" y="5868"/>
                <a:chExt cx="1269" cy="705"/>
              </a:xfrm>
            </p:grpSpPr>
            <p:grpSp>
              <p:nvGrpSpPr>
                <p:cNvPr id="166" name="Group 165"/>
                <p:cNvGrpSpPr/>
                <p:nvPr/>
              </p:nvGrpSpPr>
              <p:grpSpPr>
                <a:xfrm>
                  <a:off x="7856" y="5868"/>
                  <a:ext cx="1269" cy="705"/>
                  <a:chOff x="7856" y="5868"/>
                  <a:chExt cx="1269" cy="705"/>
                </a:xfrm>
              </p:grpSpPr>
              <p:grpSp>
                <p:nvGrpSpPr>
                  <p:cNvPr id="167" name="Group 166"/>
                  <p:cNvGrpSpPr/>
                  <p:nvPr/>
                </p:nvGrpSpPr>
                <p:grpSpPr>
                  <a:xfrm>
                    <a:off x="7856" y="5882"/>
                    <a:ext cx="1269" cy="691"/>
                    <a:chOff x="5030" y="4676"/>
                    <a:chExt cx="1269" cy="691"/>
                  </a:xfrm>
                </p:grpSpPr>
                <p:sp>
                  <p:nvSpPr>
                    <p:cNvPr id="168" name="Parallelogram 16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69" name="Parallelogram 16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70" name="Parallelogram 16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71" name="Straight Connector 17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72" name="Straight Connector 17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73" name="Straight Connector 17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74" name="Straight Connector 17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75" name="Group 174"/>
              <p:cNvGrpSpPr/>
              <p:nvPr/>
            </p:nvGrpSpPr>
            <p:grpSpPr>
              <a:xfrm>
                <a:off x="2981" y="7746"/>
                <a:ext cx="1264" cy="705"/>
                <a:chOff x="7861" y="5868"/>
                <a:chExt cx="1264" cy="705"/>
              </a:xfrm>
            </p:grpSpPr>
            <p:grpSp>
              <p:nvGrpSpPr>
                <p:cNvPr id="176" name="Group 175"/>
                <p:cNvGrpSpPr/>
                <p:nvPr/>
              </p:nvGrpSpPr>
              <p:grpSpPr>
                <a:xfrm>
                  <a:off x="7861" y="5868"/>
                  <a:ext cx="1264" cy="705"/>
                  <a:chOff x="7861" y="5868"/>
                  <a:chExt cx="1264" cy="705"/>
                </a:xfrm>
              </p:grpSpPr>
              <p:grpSp>
                <p:nvGrpSpPr>
                  <p:cNvPr id="177" name="Group 176"/>
                  <p:cNvGrpSpPr/>
                  <p:nvPr/>
                </p:nvGrpSpPr>
                <p:grpSpPr>
                  <a:xfrm>
                    <a:off x="7861" y="5882"/>
                    <a:ext cx="1264" cy="691"/>
                    <a:chOff x="5035" y="4676"/>
                    <a:chExt cx="1264" cy="691"/>
                  </a:xfrm>
                </p:grpSpPr>
                <p:sp>
                  <p:nvSpPr>
                    <p:cNvPr id="178" name="Parallelogram 177"/>
                    <p:cNvSpPr/>
                    <p:nvPr/>
                  </p:nvSpPr>
                  <p:spPr>
                    <a:xfrm rot="9780000" flipH="1">
                      <a:off x="5040" y="4676"/>
                      <a:ext cx="1180" cy="180"/>
                    </a:xfrm>
                    <a:prstGeom prst="parallelogram">
                      <a:avLst>
                        <a:gd name="adj" fmla="val 122862"/>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79" name="Parallelogram 178"/>
                    <p:cNvSpPr/>
                    <p:nvPr/>
                  </p:nvSpPr>
                  <p:spPr>
                    <a:xfrm rot="978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80" name="Parallelogram 17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81" name="Straight Connector 18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82" name="Straight Connector 18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83" name="Straight Connector 18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84" name="Straight Connector 18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85" name="Group 184"/>
              <p:cNvGrpSpPr/>
              <p:nvPr/>
            </p:nvGrpSpPr>
            <p:grpSpPr>
              <a:xfrm>
                <a:off x="3228" y="7858"/>
                <a:ext cx="1268" cy="705"/>
                <a:chOff x="7857" y="5868"/>
                <a:chExt cx="1268" cy="705"/>
              </a:xfrm>
            </p:grpSpPr>
            <p:grpSp>
              <p:nvGrpSpPr>
                <p:cNvPr id="186" name="Group 185"/>
                <p:cNvGrpSpPr/>
                <p:nvPr/>
              </p:nvGrpSpPr>
              <p:grpSpPr>
                <a:xfrm>
                  <a:off x="7857" y="5868"/>
                  <a:ext cx="1268" cy="705"/>
                  <a:chOff x="7857" y="5868"/>
                  <a:chExt cx="1268" cy="705"/>
                </a:xfrm>
              </p:grpSpPr>
              <p:grpSp>
                <p:nvGrpSpPr>
                  <p:cNvPr id="187" name="Group 186"/>
                  <p:cNvGrpSpPr/>
                  <p:nvPr/>
                </p:nvGrpSpPr>
                <p:grpSpPr>
                  <a:xfrm>
                    <a:off x="7857" y="5877"/>
                    <a:ext cx="1268" cy="696"/>
                    <a:chOff x="5031" y="4671"/>
                    <a:chExt cx="1268" cy="696"/>
                  </a:xfrm>
                </p:grpSpPr>
                <p:sp>
                  <p:nvSpPr>
                    <p:cNvPr id="188" name="Parallelogram 187"/>
                    <p:cNvSpPr/>
                    <p:nvPr/>
                  </p:nvSpPr>
                  <p:spPr>
                    <a:xfrm rot="9780000" flipH="1">
                      <a:off x="5031" y="4671"/>
                      <a:ext cx="1188" cy="183"/>
                    </a:xfrm>
                    <a:prstGeom prst="parallelogram">
                      <a:avLst>
                        <a:gd name="adj" fmla="val 116823"/>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89" name="Parallelogram 188"/>
                    <p:cNvSpPr/>
                    <p:nvPr/>
                  </p:nvSpPr>
                  <p:spPr>
                    <a:xfrm rot="984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90" name="Parallelogram 189"/>
                    <p:cNvSpPr/>
                    <p:nvPr/>
                  </p:nvSpPr>
                  <p:spPr>
                    <a:xfrm rot="16200000">
                      <a:off x="4896" y="4983"/>
                      <a:ext cx="523"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91" name="Straight Connector 19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92" name="Straight Connector 19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93" name="Straight Connector 19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94" name="Straight Connector 19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95" name="Group 194"/>
              <p:cNvGrpSpPr/>
              <p:nvPr/>
            </p:nvGrpSpPr>
            <p:grpSpPr>
              <a:xfrm>
                <a:off x="3477" y="7966"/>
                <a:ext cx="1269" cy="705"/>
                <a:chOff x="7856" y="5868"/>
                <a:chExt cx="1269" cy="705"/>
              </a:xfrm>
            </p:grpSpPr>
            <p:grpSp>
              <p:nvGrpSpPr>
                <p:cNvPr id="196" name="Group 195"/>
                <p:cNvGrpSpPr/>
                <p:nvPr/>
              </p:nvGrpSpPr>
              <p:grpSpPr>
                <a:xfrm>
                  <a:off x="7856" y="5868"/>
                  <a:ext cx="1269" cy="705"/>
                  <a:chOff x="7856" y="5868"/>
                  <a:chExt cx="1269" cy="705"/>
                </a:xfrm>
              </p:grpSpPr>
              <p:grpSp>
                <p:nvGrpSpPr>
                  <p:cNvPr id="197" name="Group 196"/>
                  <p:cNvGrpSpPr/>
                  <p:nvPr/>
                </p:nvGrpSpPr>
                <p:grpSpPr>
                  <a:xfrm>
                    <a:off x="7856" y="5882"/>
                    <a:ext cx="1269" cy="691"/>
                    <a:chOff x="5030" y="4676"/>
                    <a:chExt cx="1269" cy="691"/>
                  </a:xfrm>
                </p:grpSpPr>
                <p:sp>
                  <p:nvSpPr>
                    <p:cNvPr id="198" name="Parallelogram 19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99" name="Parallelogram 19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00" name="Parallelogram 19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01" name="Straight Connector 20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202" name="Straight Connector 20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203" name="Straight Connector 20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204" name="Straight Connector 20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205" name="Group 204"/>
              <p:cNvGrpSpPr/>
              <p:nvPr/>
            </p:nvGrpSpPr>
            <p:grpSpPr>
              <a:xfrm>
                <a:off x="3726" y="8083"/>
                <a:ext cx="1269" cy="705"/>
                <a:chOff x="7856" y="5868"/>
                <a:chExt cx="1269" cy="705"/>
              </a:xfrm>
            </p:grpSpPr>
            <p:grpSp>
              <p:nvGrpSpPr>
                <p:cNvPr id="206" name="Group 205"/>
                <p:cNvGrpSpPr/>
                <p:nvPr/>
              </p:nvGrpSpPr>
              <p:grpSpPr>
                <a:xfrm>
                  <a:off x="7856" y="5868"/>
                  <a:ext cx="1269" cy="705"/>
                  <a:chOff x="7856" y="5868"/>
                  <a:chExt cx="1269" cy="705"/>
                </a:xfrm>
              </p:grpSpPr>
              <p:grpSp>
                <p:nvGrpSpPr>
                  <p:cNvPr id="207" name="Group 206"/>
                  <p:cNvGrpSpPr/>
                  <p:nvPr/>
                </p:nvGrpSpPr>
                <p:grpSpPr>
                  <a:xfrm>
                    <a:off x="7856" y="5882"/>
                    <a:ext cx="1269" cy="691"/>
                    <a:chOff x="5030" y="4676"/>
                    <a:chExt cx="1269" cy="691"/>
                  </a:xfrm>
                </p:grpSpPr>
                <p:sp>
                  <p:nvSpPr>
                    <p:cNvPr id="208" name="Parallelogram 20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09" name="Parallelogram 20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10" name="Parallelogram 20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11" name="Straight Connector 21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212" name="Straight Connector 21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213" name="Straight Connector 21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214" name="Straight Connector 21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sp>
          <p:nvSpPr>
            <p:cNvPr id="222" name="Text Box 221"/>
            <p:cNvSpPr txBox="1"/>
            <p:nvPr/>
          </p:nvSpPr>
          <p:spPr>
            <a:xfrm>
              <a:off x="2301" y="8801"/>
              <a:ext cx="3048" cy="501"/>
            </a:xfrm>
            <a:prstGeom prst="rect">
              <a:avLst/>
            </a:prstGeom>
            <a:noFill/>
          </p:spPr>
          <p:txBody>
            <a:bodyPr wrap="square" rtlCol="0">
              <a:spAutoFit/>
            </a:bodyPr>
            <a:lstStyle/>
            <a:p>
              <a:r>
                <a:rPr lang="en-US" sz="700" b="1">
                  <a:solidFill>
                    <a:srgbClr val="F0F0F0"/>
                  </a:solidFill>
                  <a:latin typeface="Helvetica Neue Bold" panose="02000503000000020004" charset="0"/>
                  <a:cs typeface="Helvetica Neue Bold" panose="02000503000000020004" charset="0"/>
                </a:rPr>
                <a:t>Hidden State</a:t>
              </a:r>
              <a:endParaRPr lang="en-US" sz="700" b="1">
                <a:solidFill>
                  <a:srgbClr val="F0F0F0"/>
                </a:solidFill>
                <a:latin typeface="Helvetica Neue Bold" panose="02000503000000020004" charset="0"/>
                <a:cs typeface="Helvetica Neue Bold" panose="02000503000000020004" charset="0"/>
              </a:endParaRPr>
            </a:p>
          </p:txBody>
        </p:sp>
        <p:sp>
          <p:nvSpPr>
            <p:cNvPr id="223" name="Text Box 222"/>
            <p:cNvSpPr txBox="1"/>
            <p:nvPr/>
          </p:nvSpPr>
          <p:spPr>
            <a:xfrm>
              <a:off x="7022" y="8777"/>
              <a:ext cx="4064" cy="501"/>
            </a:xfrm>
            <a:prstGeom prst="rect">
              <a:avLst/>
            </a:prstGeom>
            <a:noFill/>
          </p:spPr>
          <p:txBody>
            <a:bodyPr wrap="square" rtlCol="0">
              <a:spAutoFit/>
            </a:bodyPr>
            <a:lstStyle/>
            <a:p>
              <a:r>
                <a:rPr lang="en-US" sz="700" b="1">
                  <a:solidFill>
                    <a:srgbClr val="F0F0F0"/>
                  </a:solidFill>
                  <a:latin typeface="Helvetica Neue Bold" panose="02000503000000020004" charset="0"/>
                  <a:cs typeface="Helvetica Neue Bold" panose="02000503000000020004" charset="0"/>
                </a:rPr>
                <a:t>Observation State</a:t>
              </a:r>
              <a:endParaRPr lang="en-US" sz="700" b="1">
                <a:solidFill>
                  <a:srgbClr val="F0F0F0"/>
                </a:solidFill>
                <a:latin typeface="Helvetica Neue Bold" panose="02000503000000020004" charset="0"/>
                <a:cs typeface="Helvetica Neue Bold" panose="02000503000000020004" charset="0"/>
              </a:endParaRPr>
            </a:p>
          </p:txBody>
        </p:sp>
        <p:cxnSp>
          <p:nvCxnSpPr>
            <p:cNvPr id="243" name="Curved Connector 242"/>
            <p:cNvCxnSpPr>
              <a:endCxn id="367" idx="4"/>
            </p:cNvCxnSpPr>
            <p:nvPr/>
          </p:nvCxnSpPr>
          <p:spPr>
            <a:xfrm flipV="1">
              <a:off x="4446" y="5366"/>
              <a:ext cx="5085" cy="2302"/>
            </a:xfrm>
            <a:prstGeom prst="curvedConnector2">
              <a:avLst/>
            </a:prstGeom>
            <a:noFill/>
            <a:ln w="12700" cap="flat">
              <a:solidFill>
                <a:srgbClr val="89C3EB"/>
              </a:solidFill>
              <a:prstDash val="solid"/>
              <a:miter lim="400000"/>
              <a:headEnd type="none"/>
              <a:tailEnd type="triangle" w="med" len="med"/>
            </a:ln>
          </p:spPr>
          <p:style>
            <a:lnRef idx="0">
              <a:scrgbClr r="0" g="0" b="0"/>
            </a:lnRef>
            <a:fillRef idx="0">
              <a:scrgbClr r="0" g="0" b="0"/>
            </a:fillRef>
            <a:effectRef idx="0">
              <a:scrgbClr r="0" g="0" b="0"/>
            </a:effectRef>
            <a:fontRef idx="none"/>
          </p:style>
        </p:cxnSp>
        <p:cxnSp>
          <p:nvCxnSpPr>
            <p:cNvPr id="253" name="Curved Connector 252"/>
            <p:cNvCxnSpPr>
              <a:endCxn id="417" idx="3"/>
            </p:cNvCxnSpPr>
            <p:nvPr/>
          </p:nvCxnSpPr>
          <p:spPr>
            <a:xfrm>
              <a:off x="4445" y="5681"/>
              <a:ext cx="5025" cy="1211"/>
            </a:xfrm>
            <a:prstGeom prst="curvedConnector4">
              <a:avLst>
                <a:gd name="adj1" fmla="val 20159"/>
                <a:gd name="adj2" fmla="val 138232"/>
              </a:avLst>
            </a:prstGeom>
            <a:noFill/>
            <a:ln w="12700" cap="flat">
              <a:solidFill>
                <a:srgbClr val="DD7800"/>
              </a:solidFill>
              <a:prstDash val="solid"/>
              <a:miter lim="400000"/>
              <a:headEnd type="none"/>
              <a:tailEnd type="triangle" w="med" len="med"/>
            </a:ln>
          </p:spPr>
          <p:style>
            <a:lnRef idx="0">
              <a:scrgbClr r="0" g="0" b="0"/>
            </a:lnRef>
            <a:fillRef idx="0">
              <a:scrgbClr r="0" g="0" b="0"/>
            </a:fillRef>
            <a:effectRef idx="0">
              <a:scrgbClr r="0" g="0" b="0"/>
            </a:effectRef>
            <a:fontRef idx="none"/>
          </p:style>
        </p:cxnSp>
        <p:sp>
          <p:nvSpPr>
            <p:cNvPr id="254" name="Parallelogram 253"/>
            <p:cNvSpPr/>
            <p:nvPr/>
          </p:nvSpPr>
          <p:spPr>
            <a:xfrm>
              <a:off x="12594" y="5959"/>
              <a:ext cx="3254" cy="2074"/>
            </a:xfrm>
            <a:prstGeom prst="parallelogram">
              <a:avLst/>
            </a:prstGeom>
            <a:solidFill>
              <a:srgbClr val="FFE48C">
                <a:alpha val="59000"/>
              </a:srgbClr>
            </a:solid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pic>
          <p:nvPicPr>
            <p:cNvPr id="255" name="Picture 254"/>
            <p:cNvPicPr>
              <a:picLocks noChangeAspect="1"/>
            </p:cNvPicPr>
            <p:nvPr/>
          </p:nvPicPr>
          <p:blipFill>
            <a:blip r:embed="rId1">
              <a:clrChange>
                <a:clrFrom>
                  <a:srgbClr val="FFFFFF">
                    <a:alpha val="100000"/>
                  </a:srgbClr>
                </a:clrFrom>
                <a:clrTo>
                  <a:srgbClr val="FFFFFF">
                    <a:alpha val="100000"/>
                    <a:alpha val="0"/>
                  </a:srgbClr>
                </a:clrTo>
              </a:clrChange>
            </a:blip>
            <a:srcRect l="9035" t="8435" r="54153" b="64389"/>
            <a:stretch>
              <a:fillRect/>
            </a:stretch>
          </p:blipFill>
          <p:spPr>
            <a:xfrm rot="17040000">
              <a:off x="12479" y="6406"/>
              <a:ext cx="1558" cy="822"/>
            </a:xfrm>
            <a:prstGeom prst="rect">
              <a:avLst/>
            </a:prstGeom>
          </p:spPr>
        </p:pic>
        <p:pic>
          <p:nvPicPr>
            <p:cNvPr id="257" name="Picture 256"/>
            <p:cNvPicPr>
              <a:picLocks noChangeAspect="1"/>
            </p:cNvPicPr>
            <p:nvPr/>
          </p:nvPicPr>
          <p:blipFill>
            <a:blip r:embed="rId1">
              <a:clrChange>
                <a:clrFrom>
                  <a:srgbClr val="FFFFFF">
                    <a:alpha val="100000"/>
                  </a:srgbClr>
                </a:clrFrom>
                <a:clrTo>
                  <a:srgbClr val="FFFFFF">
                    <a:alpha val="100000"/>
                    <a:alpha val="0"/>
                  </a:srgbClr>
                </a:clrTo>
              </a:clrChange>
            </a:blip>
            <a:srcRect l="9035" t="8435" r="54153" b="64389"/>
            <a:stretch>
              <a:fillRect/>
            </a:stretch>
          </p:blipFill>
          <p:spPr>
            <a:xfrm rot="17040000">
              <a:off x="13250" y="6483"/>
              <a:ext cx="1558" cy="779"/>
            </a:xfrm>
            <a:prstGeom prst="rect">
              <a:avLst/>
            </a:prstGeom>
          </p:spPr>
        </p:pic>
        <p:pic>
          <p:nvPicPr>
            <p:cNvPr id="258" name="Picture 257"/>
            <p:cNvPicPr>
              <a:picLocks noChangeAspect="1"/>
            </p:cNvPicPr>
            <p:nvPr/>
          </p:nvPicPr>
          <p:blipFill>
            <a:blip r:embed="rId1">
              <a:clrChange>
                <a:clrFrom>
                  <a:srgbClr val="FFFFFF">
                    <a:alpha val="100000"/>
                  </a:srgbClr>
                </a:clrFrom>
                <a:clrTo>
                  <a:srgbClr val="FFFFFF">
                    <a:alpha val="100000"/>
                    <a:alpha val="0"/>
                  </a:srgbClr>
                </a:clrTo>
              </a:clrChange>
            </a:blip>
            <a:srcRect l="9035" t="8435" r="54153" b="64389"/>
            <a:stretch>
              <a:fillRect/>
            </a:stretch>
          </p:blipFill>
          <p:spPr>
            <a:xfrm rot="17040000">
              <a:off x="14204" y="6442"/>
              <a:ext cx="1558" cy="857"/>
            </a:xfrm>
            <a:prstGeom prst="rect">
              <a:avLst/>
            </a:prstGeom>
          </p:spPr>
        </p:pic>
        <p:sp>
          <p:nvSpPr>
            <p:cNvPr id="259" name="Parallelogram 258"/>
            <p:cNvSpPr/>
            <p:nvPr/>
          </p:nvSpPr>
          <p:spPr>
            <a:xfrm>
              <a:off x="12594" y="3372"/>
              <a:ext cx="3254" cy="2074"/>
            </a:xfrm>
            <a:prstGeom prst="parallelogram">
              <a:avLst/>
            </a:prstGeom>
            <a:solidFill>
              <a:srgbClr val="5A9BFF">
                <a:alpha val="35000"/>
              </a:srgbClr>
            </a:solid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pic>
          <p:nvPicPr>
            <p:cNvPr id="260" name="Picture 259"/>
            <p:cNvPicPr>
              <a:picLocks noChangeAspect="1"/>
            </p:cNvPicPr>
            <p:nvPr/>
          </p:nvPicPr>
          <p:blipFill>
            <a:blip r:embed="rId1">
              <a:clrChange>
                <a:clrFrom>
                  <a:srgbClr val="FFFFFF">
                    <a:alpha val="100000"/>
                  </a:srgbClr>
                </a:clrFrom>
                <a:clrTo>
                  <a:srgbClr val="FFFFFF">
                    <a:alpha val="100000"/>
                    <a:alpha val="0"/>
                  </a:srgbClr>
                </a:clrTo>
              </a:clrChange>
            </a:blip>
            <a:srcRect l="59083" t="8639" r="4444" b="64417"/>
            <a:stretch>
              <a:fillRect/>
            </a:stretch>
          </p:blipFill>
          <p:spPr>
            <a:xfrm rot="17160000">
              <a:off x="12417" y="4211"/>
              <a:ext cx="2112" cy="367"/>
            </a:xfrm>
            <a:prstGeom prst="rect">
              <a:avLst/>
            </a:prstGeom>
          </p:spPr>
        </p:pic>
        <p:pic>
          <p:nvPicPr>
            <p:cNvPr id="261" name="Picture 260"/>
            <p:cNvPicPr>
              <a:picLocks noChangeAspect="1"/>
            </p:cNvPicPr>
            <p:nvPr/>
          </p:nvPicPr>
          <p:blipFill>
            <a:blip r:embed="rId1">
              <a:clrChange>
                <a:clrFrom>
                  <a:srgbClr val="FFFFFF">
                    <a:alpha val="100000"/>
                  </a:srgbClr>
                </a:clrFrom>
                <a:clrTo>
                  <a:srgbClr val="FFFFFF">
                    <a:alpha val="100000"/>
                    <a:alpha val="0"/>
                  </a:srgbClr>
                </a:clrTo>
              </a:clrChange>
            </a:blip>
            <a:srcRect l="59083" t="8639" r="4444" b="64417"/>
            <a:stretch>
              <a:fillRect/>
            </a:stretch>
          </p:blipFill>
          <p:spPr>
            <a:xfrm rot="17040000">
              <a:off x="13134" y="4208"/>
              <a:ext cx="2112" cy="367"/>
            </a:xfrm>
            <a:prstGeom prst="rect">
              <a:avLst/>
            </a:prstGeom>
          </p:spPr>
        </p:pic>
        <p:pic>
          <p:nvPicPr>
            <p:cNvPr id="262" name="Picture 261"/>
            <p:cNvPicPr>
              <a:picLocks noChangeAspect="1"/>
            </p:cNvPicPr>
            <p:nvPr/>
          </p:nvPicPr>
          <p:blipFill>
            <a:blip r:embed="rId1">
              <a:clrChange>
                <a:clrFrom>
                  <a:srgbClr val="FFFFFF">
                    <a:alpha val="100000"/>
                  </a:srgbClr>
                </a:clrFrom>
                <a:clrTo>
                  <a:srgbClr val="FFFFFF">
                    <a:alpha val="100000"/>
                    <a:alpha val="0"/>
                  </a:srgbClr>
                </a:clrTo>
              </a:clrChange>
            </a:blip>
            <a:srcRect l="59083" t="8639" r="4444" b="64417"/>
            <a:stretch>
              <a:fillRect/>
            </a:stretch>
          </p:blipFill>
          <p:spPr>
            <a:xfrm rot="17160000">
              <a:off x="14121" y="4211"/>
              <a:ext cx="2112" cy="367"/>
            </a:xfrm>
            <a:prstGeom prst="rect">
              <a:avLst/>
            </a:prstGeom>
          </p:spPr>
        </p:pic>
        <p:sp>
          <p:nvSpPr>
            <p:cNvPr id="263" name="Text Box 262"/>
            <p:cNvSpPr txBox="1"/>
            <p:nvPr/>
          </p:nvSpPr>
          <p:spPr>
            <a:xfrm>
              <a:off x="14302" y="3806"/>
              <a:ext cx="907" cy="904"/>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2000" b="0" i="0" u="none" strike="noStrike" cap="none" spc="0" normalizeH="0" baseline="0">
                  <a:ln>
                    <a:noFill/>
                  </a:ln>
                  <a:solidFill>
                    <a:srgbClr val="5E5E5E"/>
                  </a:solidFill>
                  <a:effectLst/>
                  <a:uFillTx/>
                  <a:latin typeface="+mn-lt"/>
                  <a:ea typeface="+mn-ea"/>
                  <a:cs typeface="+mn-cs"/>
                  <a:sym typeface="Helvetica Neue" panose="02000503000000020004"/>
                </a:rPr>
                <a:t>...</a:t>
              </a:r>
              <a:endParaRPr kumimoji="0" lang="en-US" sz="2000" b="0" i="0" u="none" strike="noStrike" cap="none" spc="0" normalizeH="0" baseline="0">
                <a:ln>
                  <a:noFill/>
                </a:ln>
                <a:solidFill>
                  <a:srgbClr val="5E5E5E"/>
                </a:solidFill>
                <a:effectLst/>
                <a:uFillTx/>
                <a:latin typeface="+mn-lt"/>
                <a:ea typeface="+mn-ea"/>
                <a:cs typeface="+mn-cs"/>
                <a:sym typeface="Helvetica Neue" panose="02000503000000020004"/>
              </a:endParaRPr>
            </a:p>
          </p:txBody>
        </p:sp>
        <p:sp>
          <p:nvSpPr>
            <p:cNvPr id="264" name="Text Box 263"/>
            <p:cNvSpPr txBox="1"/>
            <p:nvPr/>
          </p:nvSpPr>
          <p:spPr>
            <a:xfrm>
              <a:off x="14302" y="6550"/>
              <a:ext cx="907" cy="904"/>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2000" b="0" i="0" u="none" strike="noStrike" cap="none" spc="0" normalizeH="0" baseline="0">
                  <a:ln>
                    <a:noFill/>
                  </a:ln>
                  <a:solidFill>
                    <a:srgbClr val="5E5E5E"/>
                  </a:solidFill>
                  <a:effectLst/>
                  <a:uFillTx/>
                  <a:latin typeface="+mn-lt"/>
                  <a:ea typeface="+mn-ea"/>
                  <a:cs typeface="+mn-cs"/>
                  <a:sym typeface="Helvetica Neue" panose="02000503000000020004"/>
                </a:rPr>
                <a:t>...</a:t>
              </a:r>
              <a:endParaRPr kumimoji="0" lang="en-US" sz="2000" b="0" i="0" u="none" strike="noStrike" cap="none" spc="0" normalizeH="0" baseline="0">
                <a:ln>
                  <a:noFill/>
                </a:ln>
                <a:solidFill>
                  <a:srgbClr val="5E5E5E"/>
                </a:solidFill>
                <a:effectLst/>
                <a:uFillTx/>
                <a:latin typeface="+mn-lt"/>
                <a:ea typeface="+mn-ea"/>
                <a:cs typeface="+mn-cs"/>
                <a:sym typeface="Helvetica Neue" panose="02000503000000020004"/>
              </a:endParaRPr>
            </a:p>
          </p:txBody>
        </p:sp>
        <p:sp>
          <p:nvSpPr>
            <p:cNvPr id="265" name="Text Box 264"/>
            <p:cNvSpPr txBox="1"/>
            <p:nvPr/>
          </p:nvSpPr>
          <p:spPr>
            <a:xfrm>
              <a:off x="14379" y="3382"/>
              <a:ext cx="1721" cy="437"/>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800" b="1" i="0" u="none" strike="noStrike" cap="none" spc="0" normalizeH="0" baseline="0">
                  <a:ln>
                    <a:noFill/>
                  </a:ln>
                  <a:solidFill>
                    <a:srgbClr val="F0F0F0"/>
                  </a:solidFill>
                  <a:effectLst/>
                  <a:uFillTx/>
                  <a:latin typeface="Helvetica Neue Bold" panose="02000503000000020004" charset="0"/>
                  <a:ea typeface="+mn-ea"/>
                  <a:cs typeface="Helvetica Neue Bold" panose="02000503000000020004" charset="0"/>
                  <a:sym typeface="Helvetica Neue" panose="02000503000000020004"/>
                </a:rPr>
                <a:t>L1</a:t>
              </a:r>
              <a:endParaRPr kumimoji="0" lang="en-US" sz="800" b="1" i="0" u="none" strike="noStrike" cap="none" spc="0" normalizeH="0" baseline="0">
                <a:ln>
                  <a:noFill/>
                </a:ln>
                <a:solidFill>
                  <a:srgbClr val="F0F0F0"/>
                </a:solidFill>
                <a:effectLst/>
                <a:uFillTx/>
                <a:latin typeface="Helvetica Neue Bold" panose="02000503000000020004" charset="0"/>
                <a:ea typeface="+mn-ea"/>
                <a:cs typeface="Helvetica Neue Bold" panose="02000503000000020004" charset="0"/>
                <a:sym typeface="Helvetica Neue" panose="02000503000000020004"/>
              </a:endParaRPr>
            </a:p>
          </p:txBody>
        </p:sp>
        <p:sp>
          <p:nvSpPr>
            <p:cNvPr id="266" name="Text Box 265"/>
            <p:cNvSpPr txBox="1"/>
            <p:nvPr/>
          </p:nvSpPr>
          <p:spPr>
            <a:xfrm>
              <a:off x="14379" y="5894"/>
              <a:ext cx="1721" cy="437"/>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800" b="1" i="0" u="none" strike="noStrike" cap="none" spc="0" normalizeH="0" baseline="0">
                  <a:ln>
                    <a:noFill/>
                  </a:ln>
                  <a:solidFill>
                    <a:srgbClr val="F0F0F0"/>
                  </a:solidFill>
                  <a:effectLst/>
                  <a:uFillTx/>
                  <a:latin typeface="Helvetica Neue Bold" panose="02000503000000020004" charset="0"/>
                  <a:ea typeface="+mn-ea"/>
                  <a:cs typeface="Helvetica Neue Bold" panose="02000503000000020004" charset="0"/>
                  <a:sym typeface="Helvetica Neue" panose="02000503000000020004"/>
                </a:rPr>
                <a:t>L2</a:t>
              </a:r>
              <a:endParaRPr kumimoji="0" lang="en-US" sz="800" b="1" i="0" u="none" strike="noStrike" cap="none" spc="0" normalizeH="0" baseline="0">
                <a:ln>
                  <a:noFill/>
                </a:ln>
                <a:solidFill>
                  <a:srgbClr val="F0F0F0"/>
                </a:solidFill>
                <a:effectLst/>
                <a:uFillTx/>
                <a:latin typeface="Helvetica Neue Bold" panose="02000503000000020004" charset="0"/>
                <a:ea typeface="+mn-ea"/>
                <a:cs typeface="Helvetica Neue Bold" panose="02000503000000020004" charset="0"/>
                <a:sym typeface="Helvetica Neue" panose="02000503000000020004"/>
              </a:endParaRPr>
            </a:p>
          </p:txBody>
        </p:sp>
        <p:grpSp>
          <p:nvGrpSpPr>
            <p:cNvPr id="424" name="Group 423"/>
            <p:cNvGrpSpPr/>
            <p:nvPr/>
          </p:nvGrpSpPr>
          <p:grpSpPr>
            <a:xfrm>
              <a:off x="7766" y="4362"/>
              <a:ext cx="2258" cy="1150"/>
              <a:chOff x="7482" y="5609"/>
              <a:chExt cx="2258" cy="1150"/>
            </a:xfrm>
            <a:solidFill>
              <a:srgbClr val="89C3EB"/>
            </a:solidFill>
          </p:grpSpPr>
          <p:grpSp>
            <p:nvGrpSpPr>
              <p:cNvPr id="323" name="Group 322"/>
              <p:cNvGrpSpPr/>
              <p:nvPr/>
            </p:nvGrpSpPr>
            <p:grpSpPr>
              <a:xfrm>
                <a:off x="7482" y="5609"/>
                <a:ext cx="1269" cy="705"/>
                <a:chOff x="7856" y="5868"/>
                <a:chExt cx="1269" cy="705"/>
              </a:xfrm>
              <a:grpFill/>
            </p:grpSpPr>
            <p:grpSp>
              <p:nvGrpSpPr>
                <p:cNvPr id="324" name="Group 323"/>
                <p:cNvGrpSpPr/>
                <p:nvPr/>
              </p:nvGrpSpPr>
              <p:grpSpPr>
                <a:xfrm>
                  <a:off x="7856" y="5868"/>
                  <a:ext cx="1269" cy="705"/>
                  <a:chOff x="7856" y="5868"/>
                  <a:chExt cx="1269" cy="705"/>
                </a:xfrm>
                <a:grpFill/>
              </p:grpSpPr>
              <p:grpSp>
                <p:nvGrpSpPr>
                  <p:cNvPr id="325" name="Group 324"/>
                  <p:cNvGrpSpPr/>
                  <p:nvPr/>
                </p:nvGrpSpPr>
                <p:grpSpPr>
                  <a:xfrm>
                    <a:off x="7856" y="5882"/>
                    <a:ext cx="1269" cy="691"/>
                    <a:chOff x="5030" y="4676"/>
                    <a:chExt cx="1269" cy="691"/>
                  </a:xfrm>
                  <a:grpFill/>
                </p:grpSpPr>
                <p:sp>
                  <p:nvSpPr>
                    <p:cNvPr id="326" name="Parallelogram 32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27" name="Parallelogram 32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28" name="Parallelogram 32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29" name="Straight Connector 32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30" name="Straight Connector 32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31" name="Straight Connector 33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32" name="Straight Connector 33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33" name="Group 332"/>
              <p:cNvGrpSpPr/>
              <p:nvPr/>
            </p:nvGrpSpPr>
            <p:grpSpPr>
              <a:xfrm>
                <a:off x="7727" y="5718"/>
                <a:ext cx="1264" cy="705"/>
                <a:chOff x="7861" y="5868"/>
                <a:chExt cx="1264" cy="705"/>
              </a:xfrm>
              <a:grpFill/>
            </p:grpSpPr>
            <p:grpSp>
              <p:nvGrpSpPr>
                <p:cNvPr id="334" name="Group 333"/>
                <p:cNvGrpSpPr/>
                <p:nvPr/>
              </p:nvGrpSpPr>
              <p:grpSpPr>
                <a:xfrm>
                  <a:off x="7861" y="5868"/>
                  <a:ext cx="1264" cy="705"/>
                  <a:chOff x="7861" y="5868"/>
                  <a:chExt cx="1264" cy="705"/>
                </a:xfrm>
                <a:grpFill/>
              </p:grpSpPr>
              <p:grpSp>
                <p:nvGrpSpPr>
                  <p:cNvPr id="335" name="Group 334"/>
                  <p:cNvGrpSpPr/>
                  <p:nvPr/>
                </p:nvGrpSpPr>
                <p:grpSpPr>
                  <a:xfrm>
                    <a:off x="7861" y="5882"/>
                    <a:ext cx="1264" cy="691"/>
                    <a:chOff x="5035" y="4676"/>
                    <a:chExt cx="1264" cy="691"/>
                  </a:xfrm>
                  <a:grpFill/>
                </p:grpSpPr>
                <p:sp>
                  <p:nvSpPr>
                    <p:cNvPr id="336" name="Parallelogram 335"/>
                    <p:cNvSpPr/>
                    <p:nvPr/>
                  </p:nvSpPr>
                  <p:spPr>
                    <a:xfrm rot="9780000" flipH="1">
                      <a:off x="5040" y="4676"/>
                      <a:ext cx="1180" cy="180"/>
                    </a:xfrm>
                    <a:prstGeom prst="parallelogram">
                      <a:avLst>
                        <a:gd name="adj" fmla="val 122862"/>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37" name="Parallelogram 336"/>
                    <p:cNvSpPr/>
                    <p:nvPr/>
                  </p:nvSpPr>
                  <p:spPr>
                    <a:xfrm rot="9780000" flipH="1" flipV="1">
                      <a:off x="5201" y="4823"/>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38" name="Parallelogram 33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39" name="Straight Connector 33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40" name="Straight Connector 33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41" name="Straight Connector 34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42" name="Straight Connector 34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43" name="Group 342"/>
              <p:cNvGrpSpPr/>
              <p:nvPr/>
            </p:nvGrpSpPr>
            <p:grpSpPr>
              <a:xfrm>
                <a:off x="7974" y="5830"/>
                <a:ext cx="1268" cy="705"/>
                <a:chOff x="7857" y="5868"/>
                <a:chExt cx="1268" cy="705"/>
              </a:xfrm>
              <a:grpFill/>
            </p:grpSpPr>
            <p:grpSp>
              <p:nvGrpSpPr>
                <p:cNvPr id="344" name="Group 343"/>
                <p:cNvGrpSpPr/>
                <p:nvPr/>
              </p:nvGrpSpPr>
              <p:grpSpPr>
                <a:xfrm>
                  <a:off x="7857" y="5868"/>
                  <a:ext cx="1268" cy="705"/>
                  <a:chOff x="7857" y="5868"/>
                  <a:chExt cx="1268" cy="705"/>
                </a:xfrm>
                <a:grpFill/>
              </p:grpSpPr>
              <p:grpSp>
                <p:nvGrpSpPr>
                  <p:cNvPr id="345" name="Group 344"/>
                  <p:cNvGrpSpPr/>
                  <p:nvPr/>
                </p:nvGrpSpPr>
                <p:grpSpPr>
                  <a:xfrm>
                    <a:off x="7857" y="5877"/>
                    <a:ext cx="1268" cy="696"/>
                    <a:chOff x="5031" y="4671"/>
                    <a:chExt cx="1268" cy="696"/>
                  </a:xfrm>
                  <a:grpFill/>
                </p:grpSpPr>
                <p:sp>
                  <p:nvSpPr>
                    <p:cNvPr id="346" name="Parallelogram 345"/>
                    <p:cNvSpPr/>
                    <p:nvPr/>
                  </p:nvSpPr>
                  <p:spPr>
                    <a:xfrm rot="9780000" flipH="1">
                      <a:off x="5031" y="4671"/>
                      <a:ext cx="1188" cy="183"/>
                    </a:xfrm>
                    <a:prstGeom prst="parallelogram">
                      <a:avLst>
                        <a:gd name="adj" fmla="val 116823"/>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47" name="Parallelogram 346"/>
                    <p:cNvSpPr/>
                    <p:nvPr/>
                  </p:nvSpPr>
                  <p:spPr>
                    <a:xfrm rot="9840000" flipH="1" flipV="1">
                      <a:off x="5201" y="4823"/>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48" name="Parallelogram 347"/>
                    <p:cNvSpPr/>
                    <p:nvPr/>
                  </p:nvSpPr>
                  <p:spPr>
                    <a:xfrm rot="16200000">
                      <a:off x="4896" y="4983"/>
                      <a:ext cx="523"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49" name="Straight Connector 34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50" name="Straight Connector 34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51" name="Straight Connector 35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52" name="Straight Connector 35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53" name="Group 352"/>
              <p:cNvGrpSpPr/>
              <p:nvPr/>
            </p:nvGrpSpPr>
            <p:grpSpPr>
              <a:xfrm>
                <a:off x="8223" y="5938"/>
                <a:ext cx="1269" cy="705"/>
                <a:chOff x="7856" y="5868"/>
                <a:chExt cx="1269" cy="705"/>
              </a:xfrm>
              <a:grpFill/>
            </p:grpSpPr>
            <p:grpSp>
              <p:nvGrpSpPr>
                <p:cNvPr id="354" name="Group 353"/>
                <p:cNvGrpSpPr/>
                <p:nvPr/>
              </p:nvGrpSpPr>
              <p:grpSpPr>
                <a:xfrm>
                  <a:off x="7856" y="5868"/>
                  <a:ext cx="1269" cy="705"/>
                  <a:chOff x="7856" y="5868"/>
                  <a:chExt cx="1269" cy="705"/>
                </a:xfrm>
                <a:grpFill/>
              </p:grpSpPr>
              <p:grpSp>
                <p:nvGrpSpPr>
                  <p:cNvPr id="355" name="Group 354"/>
                  <p:cNvGrpSpPr/>
                  <p:nvPr/>
                </p:nvGrpSpPr>
                <p:grpSpPr>
                  <a:xfrm>
                    <a:off x="7856" y="5882"/>
                    <a:ext cx="1269" cy="691"/>
                    <a:chOff x="5030" y="4676"/>
                    <a:chExt cx="1269" cy="691"/>
                  </a:xfrm>
                  <a:grpFill/>
                </p:grpSpPr>
                <p:sp>
                  <p:nvSpPr>
                    <p:cNvPr id="356" name="Parallelogram 35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57" name="Parallelogram 35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58" name="Parallelogram 35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59" name="Straight Connector 35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60" name="Straight Connector 35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61" name="Straight Connector 36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62" name="Straight Connector 36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63" name="Group 362"/>
              <p:cNvGrpSpPr/>
              <p:nvPr/>
            </p:nvGrpSpPr>
            <p:grpSpPr>
              <a:xfrm>
                <a:off x="8472" y="6055"/>
                <a:ext cx="1269" cy="705"/>
                <a:chOff x="7856" y="5868"/>
                <a:chExt cx="1269" cy="705"/>
              </a:xfrm>
              <a:grpFill/>
            </p:grpSpPr>
            <p:grpSp>
              <p:nvGrpSpPr>
                <p:cNvPr id="364" name="Group 363"/>
                <p:cNvGrpSpPr/>
                <p:nvPr/>
              </p:nvGrpSpPr>
              <p:grpSpPr>
                <a:xfrm>
                  <a:off x="7856" y="5868"/>
                  <a:ext cx="1269" cy="705"/>
                  <a:chOff x="7856" y="5868"/>
                  <a:chExt cx="1269" cy="705"/>
                </a:xfrm>
                <a:grpFill/>
              </p:grpSpPr>
              <p:grpSp>
                <p:nvGrpSpPr>
                  <p:cNvPr id="365" name="Group 364"/>
                  <p:cNvGrpSpPr/>
                  <p:nvPr/>
                </p:nvGrpSpPr>
                <p:grpSpPr>
                  <a:xfrm>
                    <a:off x="7856" y="5882"/>
                    <a:ext cx="1269" cy="691"/>
                    <a:chOff x="5030" y="4676"/>
                    <a:chExt cx="1269" cy="691"/>
                  </a:xfrm>
                  <a:grpFill/>
                </p:grpSpPr>
                <p:sp>
                  <p:nvSpPr>
                    <p:cNvPr id="366" name="Parallelogram 36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67" name="Parallelogram 36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68" name="Parallelogram 36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69" name="Straight Connector 36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70" name="Straight Connector 36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71" name="Straight Connector 37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72" name="Straight Connector 37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grpSp>
          <p:nvGrpSpPr>
            <p:cNvPr id="423" name="Group 422"/>
            <p:cNvGrpSpPr/>
            <p:nvPr/>
          </p:nvGrpSpPr>
          <p:grpSpPr>
            <a:xfrm>
              <a:off x="7756" y="3936"/>
              <a:ext cx="2258" cy="1150"/>
              <a:chOff x="10810" y="4936"/>
              <a:chExt cx="2258" cy="1150"/>
            </a:xfrm>
            <a:solidFill>
              <a:srgbClr val="89C3EB"/>
            </a:solidFill>
          </p:grpSpPr>
          <p:grpSp>
            <p:nvGrpSpPr>
              <p:cNvPr id="273" name="Group 272"/>
              <p:cNvGrpSpPr/>
              <p:nvPr/>
            </p:nvGrpSpPr>
            <p:grpSpPr>
              <a:xfrm>
                <a:off x="10810" y="4936"/>
                <a:ext cx="1269" cy="705"/>
                <a:chOff x="7856" y="5868"/>
                <a:chExt cx="1269" cy="705"/>
              </a:xfrm>
              <a:grpFill/>
            </p:grpSpPr>
            <p:grpSp>
              <p:nvGrpSpPr>
                <p:cNvPr id="274" name="Group 273"/>
                <p:cNvGrpSpPr/>
                <p:nvPr/>
              </p:nvGrpSpPr>
              <p:grpSpPr>
                <a:xfrm>
                  <a:off x="7856" y="5868"/>
                  <a:ext cx="1269" cy="705"/>
                  <a:chOff x="7856" y="5868"/>
                  <a:chExt cx="1269" cy="705"/>
                </a:xfrm>
                <a:grpFill/>
              </p:grpSpPr>
              <p:grpSp>
                <p:nvGrpSpPr>
                  <p:cNvPr id="275" name="Group 274"/>
                  <p:cNvGrpSpPr/>
                  <p:nvPr/>
                </p:nvGrpSpPr>
                <p:grpSpPr>
                  <a:xfrm>
                    <a:off x="7856" y="5882"/>
                    <a:ext cx="1269" cy="691"/>
                    <a:chOff x="5030" y="4676"/>
                    <a:chExt cx="1269" cy="691"/>
                  </a:xfrm>
                  <a:grpFill/>
                </p:grpSpPr>
                <p:sp>
                  <p:nvSpPr>
                    <p:cNvPr id="276" name="Parallelogram 27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77" name="Parallelogram 27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78" name="Parallelogram 27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79" name="Straight Connector 27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280" name="Straight Connector 27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281" name="Straight Connector 28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282" name="Straight Connector 28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283" name="Group 282"/>
              <p:cNvGrpSpPr/>
              <p:nvPr/>
            </p:nvGrpSpPr>
            <p:grpSpPr>
              <a:xfrm>
                <a:off x="11055" y="5045"/>
                <a:ext cx="1264" cy="705"/>
                <a:chOff x="7861" y="5868"/>
                <a:chExt cx="1264" cy="705"/>
              </a:xfrm>
              <a:grpFill/>
            </p:grpSpPr>
            <p:grpSp>
              <p:nvGrpSpPr>
                <p:cNvPr id="284" name="Group 283"/>
                <p:cNvGrpSpPr/>
                <p:nvPr/>
              </p:nvGrpSpPr>
              <p:grpSpPr>
                <a:xfrm>
                  <a:off x="7861" y="5868"/>
                  <a:ext cx="1264" cy="705"/>
                  <a:chOff x="7861" y="5868"/>
                  <a:chExt cx="1264" cy="705"/>
                </a:xfrm>
                <a:grpFill/>
              </p:grpSpPr>
              <p:grpSp>
                <p:nvGrpSpPr>
                  <p:cNvPr id="285" name="Group 284"/>
                  <p:cNvGrpSpPr/>
                  <p:nvPr/>
                </p:nvGrpSpPr>
                <p:grpSpPr>
                  <a:xfrm>
                    <a:off x="7861" y="5882"/>
                    <a:ext cx="1264" cy="691"/>
                    <a:chOff x="5035" y="4676"/>
                    <a:chExt cx="1264" cy="691"/>
                  </a:xfrm>
                  <a:grpFill/>
                </p:grpSpPr>
                <p:sp>
                  <p:nvSpPr>
                    <p:cNvPr id="286" name="Parallelogram 285"/>
                    <p:cNvSpPr/>
                    <p:nvPr/>
                  </p:nvSpPr>
                  <p:spPr>
                    <a:xfrm rot="9780000" flipH="1">
                      <a:off x="5040" y="4676"/>
                      <a:ext cx="1180" cy="180"/>
                    </a:xfrm>
                    <a:prstGeom prst="parallelogram">
                      <a:avLst>
                        <a:gd name="adj" fmla="val 122862"/>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87" name="Parallelogram 286"/>
                    <p:cNvSpPr/>
                    <p:nvPr/>
                  </p:nvSpPr>
                  <p:spPr>
                    <a:xfrm rot="9780000" flipH="1" flipV="1">
                      <a:off x="5201" y="4823"/>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88" name="Parallelogram 28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89" name="Straight Connector 28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290" name="Straight Connector 28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291" name="Straight Connector 29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292" name="Straight Connector 29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293" name="Group 292"/>
              <p:cNvGrpSpPr/>
              <p:nvPr/>
            </p:nvGrpSpPr>
            <p:grpSpPr>
              <a:xfrm>
                <a:off x="11302" y="5157"/>
                <a:ext cx="1268" cy="705"/>
                <a:chOff x="7857" y="5868"/>
                <a:chExt cx="1268" cy="705"/>
              </a:xfrm>
              <a:grpFill/>
            </p:grpSpPr>
            <p:grpSp>
              <p:nvGrpSpPr>
                <p:cNvPr id="294" name="Group 293"/>
                <p:cNvGrpSpPr/>
                <p:nvPr/>
              </p:nvGrpSpPr>
              <p:grpSpPr>
                <a:xfrm>
                  <a:off x="7857" y="5868"/>
                  <a:ext cx="1268" cy="705"/>
                  <a:chOff x="7857" y="5868"/>
                  <a:chExt cx="1268" cy="705"/>
                </a:xfrm>
                <a:grpFill/>
              </p:grpSpPr>
              <p:grpSp>
                <p:nvGrpSpPr>
                  <p:cNvPr id="295" name="Group 294"/>
                  <p:cNvGrpSpPr/>
                  <p:nvPr/>
                </p:nvGrpSpPr>
                <p:grpSpPr>
                  <a:xfrm>
                    <a:off x="7857" y="5877"/>
                    <a:ext cx="1268" cy="696"/>
                    <a:chOff x="5031" y="4671"/>
                    <a:chExt cx="1268" cy="696"/>
                  </a:xfrm>
                  <a:grpFill/>
                </p:grpSpPr>
                <p:sp>
                  <p:nvSpPr>
                    <p:cNvPr id="296" name="Parallelogram 295"/>
                    <p:cNvSpPr/>
                    <p:nvPr/>
                  </p:nvSpPr>
                  <p:spPr>
                    <a:xfrm rot="9780000" flipH="1">
                      <a:off x="5031" y="4671"/>
                      <a:ext cx="1188" cy="183"/>
                    </a:xfrm>
                    <a:prstGeom prst="parallelogram">
                      <a:avLst>
                        <a:gd name="adj" fmla="val 116823"/>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97" name="Parallelogram 296"/>
                    <p:cNvSpPr/>
                    <p:nvPr/>
                  </p:nvSpPr>
                  <p:spPr>
                    <a:xfrm rot="9840000" flipH="1" flipV="1">
                      <a:off x="5201" y="4823"/>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98" name="Parallelogram 297"/>
                    <p:cNvSpPr/>
                    <p:nvPr/>
                  </p:nvSpPr>
                  <p:spPr>
                    <a:xfrm rot="16200000">
                      <a:off x="4896" y="4983"/>
                      <a:ext cx="523"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99" name="Straight Connector 29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00" name="Straight Connector 29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01" name="Straight Connector 30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02" name="Straight Connector 30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03" name="Group 302"/>
              <p:cNvGrpSpPr/>
              <p:nvPr/>
            </p:nvGrpSpPr>
            <p:grpSpPr>
              <a:xfrm>
                <a:off x="11551" y="5265"/>
                <a:ext cx="1269" cy="705"/>
                <a:chOff x="7856" y="5868"/>
                <a:chExt cx="1269" cy="705"/>
              </a:xfrm>
              <a:grpFill/>
            </p:grpSpPr>
            <p:grpSp>
              <p:nvGrpSpPr>
                <p:cNvPr id="304" name="Group 303"/>
                <p:cNvGrpSpPr/>
                <p:nvPr/>
              </p:nvGrpSpPr>
              <p:grpSpPr>
                <a:xfrm>
                  <a:off x="7856" y="5868"/>
                  <a:ext cx="1269" cy="705"/>
                  <a:chOff x="7856" y="5868"/>
                  <a:chExt cx="1269" cy="705"/>
                </a:xfrm>
                <a:grpFill/>
              </p:grpSpPr>
              <p:grpSp>
                <p:nvGrpSpPr>
                  <p:cNvPr id="305" name="Group 304"/>
                  <p:cNvGrpSpPr/>
                  <p:nvPr/>
                </p:nvGrpSpPr>
                <p:grpSpPr>
                  <a:xfrm>
                    <a:off x="7856" y="5882"/>
                    <a:ext cx="1269" cy="691"/>
                    <a:chOff x="5030" y="4676"/>
                    <a:chExt cx="1269" cy="691"/>
                  </a:xfrm>
                  <a:grpFill/>
                </p:grpSpPr>
                <p:sp>
                  <p:nvSpPr>
                    <p:cNvPr id="306" name="Parallelogram 30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07" name="Parallelogram 30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08" name="Parallelogram 30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09" name="Straight Connector 30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10" name="Straight Connector 30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11" name="Straight Connector 31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12" name="Straight Connector 31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13" name="Group 312"/>
              <p:cNvGrpSpPr/>
              <p:nvPr/>
            </p:nvGrpSpPr>
            <p:grpSpPr>
              <a:xfrm>
                <a:off x="11800" y="5382"/>
                <a:ext cx="1269" cy="705"/>
                <a:chOff x="7856" y="5868"/>
                <a:chExt cx="1269" cy="705"/>
              </a:xfrm>
              <a:grpFill/>
            </p:grpSpPr>
            <p:grpSp>
              <p:nvGrpSpPr>
                <p:cNvPr id="314" name="Group 313"/>
                <p:cNvGrpSpPr/>
                <p:nvPr/>
              </p:nvGrpSpPr>
              <p:grpSpPr>
                <a:xfrm>
                  <a:off x="7856" y="5868"/>
                  <a:ext cx="1269" cy="705"/>
                  <a:chOff x="7856" y="5868"/>
                  <a:chExt cx="1269" cy="705"/>
                </a:xfrm>
                <a:grpFill/>
              </p:grpSpPr>
              <p:grpSp>
                <p:nvGrpSpPr>
                  <p:cNvPr id="315" name="Group 314"/>
                  <p:cNvGrpSpPr/>
                  <p:nvPr/>
                </p:nvGrpSpPr>
                <p:grpSpPr>
                  <a:xfrm>
                    <a:off x="7856" y="5882"/>
                    <a:ext cx="1269" cy="691"/>
                    <a:chOff x="5030" y="4676"/>
                    <a:chExt cx="1269" cy="691"/>
                  </a:xfrm>
                  <a:grpFill/>
                </p:grpSpPr>
                <p:sp>
                  <p:nvSpPr>
                    <p:cNvPr id="316" name="Parallelogram 31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17" name="Parallelogram 31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18" name="Parallelogram 31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19" name="Straight Connector 31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20" name="Straight Connector 31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21" name="Straight Connector 32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22" name="Straight Connector 32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grpSp>
          <p:nvGrpSpPr>
            <p:cNvPr id="425" name="Group 424"/>
            <p:cNvGrpSpPr/>
            <p:nvPr/>
          </p:nvGrpSpPr>
          <p:grpSpPr>
            <a:xfrm>
              <a:off x="7760" y="5872"/>
              <a:ext cx="2258" cy="1150"/>
              <a:chOff x="7483" y="7596"/>
              <a:chExt cx="2258" cy="1150"/>
            </a:xfrm>
            <a:solidFill>
              <a:srgbClr val="F08300"/>
            </a:solidFill>
          </p:grpSpPr>
          <p:grpSp>
            <p:nvGrpSpPr>
              <p:cNvPr id="373" name="Group 372"/>
              <p:cNvGrpSpPr/>
              <p:nvPr/>
            </p:nvGrpSpPr>
            <p:grpSpPr>
              <a:xfrm>
                <a:off x="7483" y="7596"/>
                <a:ext cx="1269" cy="705"/>
                <a:chOff x="7856" y="5868"/>
                <a:chExt cx="1269" cy="705"/>
              </a:xfrm>
              <a:grpFill/>
            </p:grpSpPr>
            <p:grpSp>
              <p:nvGrpSpPr>
                <p:cNvPr id="374" name="Group 373"/>
                <p:cNvGrpSpPr/>
                <p:nvPr/>
              </p:nvGrpSpPr>
              <p:grpSpPr>
                <a:xfrm>
                  <a:off x="7856" y="5868"/>
                  <a:ext cx="1269" cy="705"/>
                  <a:chOff x="7856" y="5868"/>
                  <a:chExt cx="1269" cy="705"/>
                </a:xfrm>
                <a:grpFill/>
              </p:grpSpPr>
              <p:grpSp>
                <p:nvGrpSpPr>
                  <p:cNvPr id="375" name="Group 374"/>
                  <p:cNvGrpSpPr/>
                  <p:nvPr/>
                </p:nvGrpSpPr>
                <p:grpSpPr>
                  <a:xfrm>
                    <a:off x="7856" y="5882"/>
                    <a:ext cx="1269" cy="691"/>
                    <a:chOff x="5030" y="4676"/>
                    <a:chExt cx="1269" cy="691"/>
                  </a:xfrm>
                  <a:grpFill/>
                </p:grpSpPr>
                <p:sp>
                  <p:nvSpPr>
                    <p:cNvPr id="376" name="Parallelogram 375"/>
                    <p:cNvSpPr/>
                    <p:nvPr/>
                  </p:nvSpPr>
                  <p:spPr>
                    <a:xfrm rot="9840000" flipH="1">
                      <a:off x="5030" y="4676"/>
                      <a:ext cx="1189" cy="181"/>
                    </a:xfrm>
                    <a:prstGeom prst="parallelogram">
                      <a:avLst>
                        <a:gd name="adj" fmla="val 119376"/>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77" name="Parallelogram 376"/>
                    <p:cNvSpPr/>
                    <p:nvPr/>
                  </p:nvSpPr>
                  <p:spPr>
                    <a:xfrm rot="9840000" flipH="1" flipV="1">
                      <a:off x="5201" y="4828"/>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78" name="Parallelogram 377"/>
                    <p:cNvSpPr/>
                    <p:nvPr/>
                  </p:nvSpPr>
                  <p:spPr>
                    <a:xfrm rot="16200000">
                      <a:off x="4900" y="4987"/>
                      <a:ext cx="515"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79" name="Straight Connector 37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380" name="Straight Connector 37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381" name="Straight Connector 38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382" name="Straight Connector 38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nvGrpSpPr>
              <p:cNvPr id="383" name="Group 382"/>
              <p:cNvGrpSpPr/>
              <p:nvPr/>
            </p:nvGrpSpPr>
            <p:grpSpPr>
              <a:xfrm>
                <a:off x="7728" y="7705"/>
                <a:ext cx="1264" cy="705"/>
                <a:chOff x="7861" y="5868"/>
                <a:chExt cx="1264" cy="705"/>
              </a:xfrm>
              <a:grpFill/>
            </p:grpSpPr>
            <p:grpSp>
              <p:nvGrpSpPr>
                <p:cNvPr id="384" name="Group 383"/>
                <p:cNvGrpSpPr/>
                <p:nvPr/>
              </p:nvGrpSpPr>
              <p:grpSpPr>
                <a:xfrm>
                  <a:off x="7861" y="5868"/>
                  <a:ext cx="1264" cy="705"/>
                  <a:chOff x="7861" y="5868"/>
                  <a:chExt cx="1264" cy="705"/>
                </a:xfrm>
                <a:grpFill/>
              </p:grpSpPr>
              <p:grpSp>
                <p:nvGrpSpPr>
                  <p:cNvPr id="385" name="Group 384"/>
                  <p:cNvGrpSpPr/>
                  <p:nvPr/>
                </p:nvGrpSpPr>
                <p:grpSpPr>
                  <a:xfrm>
                    <a:off x="7861" y="5882"/>
                    <a:ext cx="1264" cy="691"/>
                    <a:chOff x="5035" y="4676"/>
                    <a:chExt cx="1264" cy="691"/>
                  </a:xfrm>
                  <a:grpFill/>
                </p:grpSpPr>
                <p:sp>
                  <p:nvSpPr>
                    <p:cNvPr id="386" name="Parallelogram 385"/>
                    <p:cNvSpPr/>
                    <p:nvPr/>
                  </p:nvSpPr>
                  <p:spPr>
                    <a:xfrm rot="9780000" flipH="1">
                      <a:off x="5040" y="4676"/>
                      <a:ext cx="1180" cy="180"/>
                    </a:xfrm>
                    <a:prstGeom prst="parallelogram">
                      <a:avLst>
                        <a:gd name="adj" fmla="val 122862"/>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87" name="Parallelogram 386"/>
                    <p:cNvSpPr/>
                    <p:nvPr/>
                  </p:nvSpPr>
                  <p:spPr>
                    <a:xfrm rot="9780000" flipH="1" flipV="1">
                      <a:off x="5201" y="4823"/>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88" name="Parallelogram 387"/>
                    <p:cNvSpPr/>
                    <p:nvPr/>
                  </p:nvSpPr>
                  <p:spPr>
                    <a:xfrm rot="16200000">
                      <a:off x="4900" y="4987"/>
                      <a:ext cx="515"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89" name="Straight Connector 38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390" name="Straight Connector 38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391" name="Straight Connector 39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392" name="Straight Connector 39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nvGrpSpPr>
              <p:cNvPr id="393" name="Group 392"/>
              <p:cNvGrpSpPr/>
              <p:nvPr/>
            </p:nvGrpSpPr>
            <p:grpSpPr>
              <a:xfrm>
                <a:off x="7975" y="7817"/>
                <a:ext cx="1268" cy="705"/>
                <a:chOff x="7857" y="5868"/>
                <a:chExt cx="1268" cy="705"/>
              </a:xfrm>
              <a:grpFill/>
            </p:grpSpPr>
            <p:grpSp>
              <p:nvGrpSpPr>
                <p:cNvPr id="394" name="Group 393"/>
                <p:cNvGrpSpPr/>
                <p:nvPr/>
              </p:nvGrpSpPr>
              <p:grpSpPr>
                <a:xfrm>
                  <a:off x="7857" y="5868"/>
                  <a:ext cx="1268" cy="705"/>
                  <a:chOff x="7857" y="5868"/>
                  <a:chExt cx="1268" cy="705"/>
                </a:xfrm>
                <a:grpFill/>
              </p:grpSpPr>
              <p:grpSp>
                <p:nvGrpSpPr>
                  <p:cNvPr id="395" name="Group 394"/>
                  <p:cNvGrpSpPr/>
                  <p:nvPr/>
                </p:nvGrpSpPr>
                <p:grpSpPr>
                  <a:xfrm>
                    <a:off x="7857" y="5877"/>
                    <a:ext cx="1268" cy="696"/>
                    <a:chOff x="5031" y="4671"/>
                    <a:chExt cx="1268" cy="696"/>
                  </a:xfrm>
                  <a:grpFill/>
                </p:grpSpPr>
                <p:sp>
                  <p:nvSpPr>
                    <p:cNvPr id="396" name="Parallelogram 395"/>
                    <p:cNvSpPr/>
                    <p:nvPr/>
                  </p:nvSpPr>
                  <p:spPr>
                    <a:xfrm rot="9780000" flipH="1">
                      <a:off x="5031" y="4671"/>
                      <a:ext cx="1188" cy="183"/>
                    </a:xfrm>
                    <a:prstGeom prst="parallelogram">
                      <a:avLst>
                        <a:gd name="adj" fmla="val 116823"/>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97" name="Parallelogram 396"/>
                    <p:cNvSpPr/>
                    <p:nvPr/>
                  </p:nvSpPr>
                  <p:spPr>
                    <a:xfrm rot="9840000" flipH="1" flipV="1">
                      <a:off x="5201" y="4823"/>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98" name="Parallelogram 397"/>
                    <p:cNvSpPr/>
                    <p:nvPr/>
                  </p:nvSpPr>
                  <p:spPr>
                    <a:xfrm rot="16200000">
                      <a:off x="4896" y="4983"/>
                      <a:ext cx="523"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99" name="Straight Connector 39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00" name="Straight Connector 39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01" name="Straight Connector 40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402" name="Straight Connector 40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nvGrpSpPr>
              <p:cNvPr id="403" name="Group 402"/>
              <p:cNvGrpSpPr/>
              <p:nvPr/>
            </p:nvGrpSpPr>
            <p:grpSpPr>
              <a:xfrm>
                <a:off x="8224" y="7925"/>
                <a:ext cx="1269" cy="705"/>
                <a:chOff x="7856" y="5868"/>
                <a:chExt cx="1269" cy="705"/>
              </a:xfrm>
              <a:grpFill/>
            </p:grpSpPr>
            <p:grpSp>
              <p:nvGrpSpPr>
                <p:cNvPr id="404" name="Group 403"/>
                <p:cNvGrpSpPr/>
                <p:nvPr/>
              </p:nvGrpSpPr>
              <p:grpSpPr>
                <a:xfrm>
                  <a:off x="7856" y="5868"/>
                  <a:ext cx="1269" cy="705"/>
                  <a:chOff x="7856" y="5868"/>
                  <a:chExt cx="1269" cy="705"/>
                </a:xfrm>
                <a:grpFill/>
              </p:grpSpPr>
              <p:grpSp>
                <p:nvGrpSpPr>
                  <p:cNvPr id="405" name="Group 404"/>
                  <p:cNvGrpSpPr/>
                  <p:nvPr/>
                </p:nvGrpSpPr>
                <p:grpSpPr>
                  <a:xfrm>
                    <a:off x="7856" y="5882"/>
                    <a:ext cx="1269" cy="691"/>
                    <a:chOff x="5030" y="4676"/>
                    <a:chExt cx="1269" cy="691"/>
                  </a:xfrm>
                  <a:grpFill/>
                </p:grpSpPr>
                <p:sp>
                  <p:nvSpPr>
                    <p:cNvPr id="406" name="Parallelogram 405"/>
                    <p:cNvSpPr/>
                    <p:nvPr/>
                  </p:nvSpPr>
                  <p:spPr>
                    <a:xfrm rot="9840000" flipH="1">
                      <a:off x="5030" y="4676"/>
                      <a:ext cx="1189" cy="181"/>
                    </a:xfrm>
                    <a:prstGeom prst="parallelogram">
                      <a:avLst>
                        <a:gd name="adj" fmla="val 119376"/>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07" name="Parallelogram 406"/>
                    <p:cNvSpPr/>
                    <p:nvPr/>
                  </p:nvSpPr>
                  <p:spPr>
                    <a:xfrm rot="9840000" flipH="1" flipV="1">
                      <a:off x="5201" y="4828"/>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08" name="Parallelogram 407"/>
                    <p:cNvSpPr/>
                    <p:nvPr/>
                  </p:nvSpPr>
                  <p:spPr>
                    <a:xfrm rot="16200000">
                      <a:off x="4900" y="4987"/>
                      <a:ext cx="515"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409" name="Straight Connector 40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10" name="Straight Connector 40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11" name="Straight Connector 41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412" name="Straight Connector 41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nvGrpSpPr>
              <p:cNvPr id="413" name="Group 412"/>
              <p:cNvGrpSpPr/>
              <p:nvPr/>
            </p:nvGrpSpPr>
            <p:grpSpPr>
              <a:xfrm>
                <a:off x="8473" y="8042"/>
                <a:ext cx="1269" cy="705"/>
                <a:chOff x="7856" y="5868"/>
                <a:chExt cx="1269" cy="705"/>
              </a:xfrm>
              <a:grpFill/>
            </p:grpSpPr>
            <p:grpSp>
              <p:nvGrpSpPr>
                <p:cNvPr id="414" name="Group 413"/>
                <p:cNvGrpSpPr/>
                <p:nvPr/>
              </p:nvGrpSpPr>
              <p:grpSpPr>
                <a:xfrm>
                  <a:off x="7856" y="5868"/>
                  <a:ext cx="1269" cy="705"/>
                  <a:chOff x="7856" y="5868"/>
                  <a:chExt cx="1269" cy="705"/>
                </a:xfrm>
                <a:grpFill/>
              </p:grpSpPr>
              <p:grpSp>
                <p:nvGrpSpPr>
                  <p:cNvPr id="415" name="Group 414"/>
                  <p:cNvGrpSpPr/>
                  <p:nvPr/>
                </p:nvGrpSpPr>
                <p:grpSpPr>
                  <a:xfrm>
                    <a:off x="7856" y="5882"/>
                    <a:ext cx="1269" cy="691"/>
                    <a:chOff x="5030" y="4676"/>
                    <a:chExt cx="1269" cy="691"/>
                  </a:xfrm>
                  <a:grpFill/>
                </p:grpSpPr>
                <p:sp>
                  <p:nvSpPr>
                    <p:cNvPr id="416" name="Parallelogram 415"/>
                    <p:cNvSpPr/>
                    <p:nvPr/>
                  </p:nvSpPr>
                  <p:spPr>
                    <a:xfrm rot="9840000" flipH="1">
                      <a:off x="5030" y="4676"/>
                      <a:ext cx="1189" cy="181"/>
                    </a:xfrm>
                    <a:prstGeom prst="parallelogram">
                      <a:avLst>
                        <a:gd name="adj" fmla="val 119376"/>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17" name="Parallelogram 416"/>
                    <p:cNvSpPr/>
                    <p:nvPr/>
                  </p:nvSpPr>
                  <p:spPr>
                    <a:xfrm rot="9840000" flipH="1" flipV="1">
                      <a:off x="5201" y="4828"/>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18" name="Parallelogram 417"/>
                    <p:cNvSpPr/>
                    <p:nvPr/>
                  </p:nvSpPr>
                  <p:spPr>
                    <a:xfrm rot="16200000">
                      <a:off x="4900" y="4987"/>
                      <a:ext cx="515"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419" name="Straight Connector 41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20" name="Straight Connector 41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21" name="Straight Connector 42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422" name="Straight Connector 42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cxnSp>
          <p:nvCxnSpPr>
            <p:cNvPr id="238" name="Curved Connector 237"/>
            <p:cNvCxnSpPr>
              <a:endCxn id="317" idx="3"/>
            </p:cNvCxnSpPr>
            <p:nvPr/>
          </p:nvCxnSpPr>
          <p:spPr>
            <a:xfrm>
              <a:off x="4461" y="4154"/>
              <a:ext cx="5005" cy="802"/>
            </a:xfrm>
            <a:prstGeom prst="curvedConnector4">
              <a:avLst>
                <a:gd name="adj1" fmla="val 44196"/>
                <a:gd name="adj2" fmla="val 163591"/>
              </a:avLst>
            </a:prstGeom>
            <a:ln w="12700">
              <a:solidFill>
                <a:srgbClr val="89C3EB"/>
              </a:solidFill>
              <a:prstDash val="solid"/>
              <a:headEnd type="none" w="med" len="med"/>
              <a:tailEnd type="triangle" w="med" len="med"/>
            </a:ln>
          </p:spPr>
          <p:style>
            <a:lnRef idx="3">
              <a:schemeClr val="accent2"/>
            </a:lnRef>
            <a:fillRef idx="0">
              <a:schemeClr val="accent2"/>
            </a:fillRef>
            <a:effectRef idx="2">
              <a:schemeClr val="accent2"/>
            </a:effectRef>
            <a:fontRef idx="minor">
              <a:schemeClr val="tx1"/>
            </a:fontRef>
          </p:style>
        </p:cxnSp>
        <mc:AlternateContent xmlns:mc="http://schemas.openxmlformats.org/markup-compatibility/2006">
          <mc:Choice xmlns:a14="http://schemas.microsoft.com/office/drawing/2010/main" Requires="a14">
            <p:sp>
              <p:nvSpPr>
                <p:cNvPr id="436" name="Text Box 435"/>
                <p:cNvSpPr txBox="1"/>
                <p:nvPr/>
              </p:nvSpPr>
              <p:spPr>
                <a:xfrm>
                  <a:off x="1626" y="3134"/>
                  <a:ext cx="675" cy="763"/>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t" forceAA="0">
                  <a:noAutofit/>
                </a:bodyPr>
                <a:lstStyle/>
                <a:p>
                  <a:pPr marL="0" marR="0" indent="0" algn="ctr" defTabSz="1219200" rtl="0" fontAlgn="auto" latinLnBrk="0" hangingPunct="0">
                    <a:lnSpc>
                      <a:spcPct val="100000"/>
                    </a:lnSpc>
                    <a:spcBef>
                      <a:spcPts val="0"/>
                    </a:spcBef>
                    <a:spcAft>
                      <a:spcPts val="0"/>
                    </a:spcAft>
                    <a:buClrTx/>
                    <a:buSzTx/>
                    <a:buFontTx/>
                    <a:buNone/>
                  </a:pPr>
                  <a14:m>
                    <m:oMathPara xmlns:m="http://schemas.openxmlformats.org/officeDocument/2006/math">
                      <m:oMathParaPr>
                        <m:jc m:val="centerGroup"/>
                      </m:oMathParaPr>
                      <m:oMath xmlns:m="http://schemas.openxmlformats.org/officeDocument/2006/math">
                        <m:box>
                          <m:box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boxPr>
                          <m:e>
                            <m:groupChr>
                              <m:groupChrPr>
                                <m:chr m:val="→"/>
                                <m:pos m:val="top"/>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groupChrPr>
                              <m:e>
                                <m:sSubSup>
                                  <m:sSubSup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sSubSupPr>
                                  <m:e>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𝑿</m:t>
                                    </m:r>
                                  </m:e>
                                  <m:sub>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𝒕</m:t>
                                    </m:r>
                                  </m:sub>
                                  <m:sup>
                                    <m:r>
                                      <a:rPr kumimoji="0" lang="en-US" sz="800" b="1" i="1" u="none" strike="noStrike" cap="none" spc="0" normalizeH="0" baseline="0">
                                        <a:ln>
                                          <a:noFill/>
                                        </a:ln>
                                        <a:solidFill>
                                          <a:srgbClr val="F0F0F0"/>
                                        </a:solidFill>
                                        <a:effectLst/>
                                        <a:uFillTx/>
                                        <a:latin typeface="DejaVu Math TeX Gyre" panose="02000503000000000000" charset="0"/>
                                        <a:ea typeface="SimSun" charset="0"/>
                                        <a:cs typeface="DejaVu Math TeX Gyre" panose="02000503000000000000" charset="0"/>
                                        <a:sym typeface="Helvetica Neue" panose="02000503000000020004"/>
                                      </a:rPr>
                                      <m:t>𝟏</m:t>
                                    </m:r>
                                  </m:sup>
                                </m:sSubSup>
                              </m:e>
                            </m:groupChr>
                          </m:e>
                        </m:box>
                      </m:oMath>
                    </m:oMathPara>
                  </a14:m>
                  <a:endParaRPr kumimoji="0" lang="en-US" sz="800" b="1" i="1" u="none" strike="noStrike" cap="none" spc="0" normalizeH="0" baseline="0">
                    <a:ln>
                      <a:noFill/>
                    </a:ln>
                    <a:solidFill>
                      <a:srgbClr val="F0F0F0"/>
                    </a:solidFill>
                    <a:effectLst/>
                    <a:uFillTx/>
                    <a:latin typeface="DejaVu Math TeX Gyre" panose="02000503000000000000" charset="0"/>
                    <a:ea typeface="SimSun" charset="0"/>
                    <a:cs typeface="DejaVu Math TeX Gyre" panose="02000503000000000000" charset="0"/>
                    <a:sym typeface="Helvetica Neue" panose="02000503000000020004"/>
                  </a:endParaRPr>
                </a:p>
              </p:txBody>
            </p:sp>
          </mc:Choice>
          <mc:Fallback>
            <p:sp>
              <p:nvSpPr>
                <p:cNvPr id="436" name="Text Box 435"/>
                <p:cNvSpPr txBox="1">
                  <a:spLocks noRot="1" noChangeAspect="1" noMove="1" noResize="1" noEditPoints="1" noAdjustHandles="1" noChangeArrowheads="1" noChangeShapeType="1" noTextEdit="1"/>
                </p:cNvSpPr>
                <p:nvPr/>
              </p:nvSpPr>
              <p:spPr>
                <a:xfrm>
                  <a:off x="1626" y="3134"/>
                  <a:ext cx="675" cy="763"/>
                </a:xfrm>
                <a:prstGeom prst="rect">
                  <a:avLst/>
                </a:prstGeom>
                <a:blipFill rotWithShape="1">
                  <a:blip r:embed="rId2"/>
                </a:blipFill>
                <a:ln w="3175" cap="flat">
                  <a:noFill/>
                  <a:miter lim="400000"/>
                </a:ln>
              </p:spPr>
              <p:style>
                <a:lnRef idx="0">
                  <a:scrgbClr r="0" g="0" b="0"/>
                </a:lnRef>
                <a:fillRef idx="0">
                  <a:scrgbClr r="0" g="0" b="0"/>
                </a:fillRef>
                <a:effectRef idx="0">
                  <a:scrgbClr r="0" g="0" b="0"/>
                </a:effectRef>
                <a:fontRef idx="none"/>
              </p:style>
              <p:txBody>
                <a:bodyPr/>
                <a:lstStyle/>
                <a:p>
                  <a:r>
                    <a:rPr lang="en-US" altLang="en-US">
                      <a:noFill/>
                    </a:rPr>
                    <a:t> </a:t>
                  </a:r>
                </a:p>
              </p:txBody>
            </p:sp>
          </mc:Fallback>
        </mc:AlternateContent>
        <mc:AlternateContent xmlns:mc="http://schemas.openxmlformats.org/markup-compatibility/2006">
          <mc:Choice xmlns:a14="http://schemas.microsoft.com/office/drawing/2010/main" Requires="a14">
            <p:sp>
              <p:nvSpPr>
                <p:cNvPr id="437" name="Text Box 436"/>
                <p:cNvSpPr txBox="1"/>
                <p:nvPr/>
              </p:nvSpPr>
              <p:spPr>
                <a:xfrm>
                  <a:off x="1626" y="4882"/>
                  <a:ext cx="675" cy="580"/>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t" forceAA="0">
                  <a:noAutofit/>
                </a:bodyPr>
                <a:lstStyle/>
                <a:p>
                  <a:pPr marL="0" marR="0" indent="0" algn="ctr" defTabSz="1219200" rtl="0" fontAlgn="auto" latinLnBrk="0" hangingPunct="0">
                    <a:lnSpc>
                      <a:spcPct val="100000"/>
                    </a:lnSpc>
                    <a:spcBef>
                      <a:spcPts val="0"/>
                    </a:spcBef>
                    <a:spcAft>
                      <a:spcPts val="0"/>
                    </a:spcAft>
                    <a:buClrTx/>
                    <a:buSzTx/>
                    <a:buFontTx/>
                    <a:buNone/>
                  </a:pPr>
                  <a14:m>
                    <m:oMathPara xmlns:m="http://schemas.openxmlformats.org/officeDocument/2006/math">
                      <m:oMathParaPr>
                        <m:jc m:val="centerGroup"/>
                      </m:oMathParaPr>
                      <m:oMath xmlns:m="http://schemas.openxmlformats.org/officeDocument/2006/math">
                        <m:box>
                          <m:box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boxPr>
                          <m:e>
                            <m:groupChr>
                              <m:groupChrPr>
                                <m:chr m:val="→"/>
                                <m:pos m:val="top"/>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groupChrPr>
                              <m:e>
                                <m:sSubSup>
                                  <m:sSubSup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sSubSupPr>
                                  <m:e>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𝑿</m:t>
                                    </m:r>
                                  </m:e>
                                  <m:sub>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𝒕</m:t>
                                    </m:r>
                                  </m:sub>
                                  <m:sup>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𝟐</m:t>
                                    </m:r>
                                  </m:sup>
                                </m:sSubSup>
                              </m:e>
                            </m:groupChr>
                          </m:e>
                        </m:box>
                      </m:oMath>
                    </m:oMathPara>
                  </a14:m>
                  <a:endPar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endParaRPr>
                </a:p>
              </p:txBody>
            </p:sp>
          </mc:Choice>
          <mc:Fallback>
            <p:sp>
              <p:nvSpPr>
                <p:cNvPr id="437" name="Text Box 436"/>
                <p:cNvSpPr txBox="1">
                  <a:spLocks noRot="1" noChangeAspect="1" noMove="1" noResize="1" noEditPoints="1" noAdjustHandles="1" noChangeArrowheads="1" noChangeShapeType="1" noTextEdit="1"/>
                </p:cNvSpPr>
                <p:nvPr/>
              </p:nvSpPr>
              <p:spPr>
                <a:xfrm>
                  <a:off x="1626" y="4882"/>
                  <a:ext cx="675" cy="580"/>
                </a:xfrm>
                <a:prstGeom prst="rect">
                  <a:avLst/>
                </a:prstGeom>
                <a:blipFill rotWithShape="1">
                  <a:blip r:embed="rId3"/>
                </a:blipFill>
                <a:ln w="3175" cap="flat">
                  <a:noFill/>
                  <a:miter lim="400000"/>
                </a:ln>
              </p:spPr>
              <p:style>
                <a:lnRef idx="0">
                  <a:scrgbClr r="0" g="0" b="0"/>
                </a:lnRef>
                <a:fillRef idx="0">
                  <a:scrgbClr r="0" g="0" b="0"/>
                </a:fillRef>
                <a:effectRef idx="0">
                  <a:scrgbClr r="0" g="0" b="0"/>
                </a:effectRef>
                <a:fontRef idx="none"/>
              </p:style>
              <p:txBody>
                <a:bodyPr/>
                <a:lstStyle/>
                <a:p>
                  <a:r>
                    <a:rPr lang="en-US" altLang="en-US">
                      <a:noFill/>
                    </a:rPr>
                    <a:t> </a:t>
                  </a:r>
                </a:p>
              </p:txBody>
            </p:sp>
          </mc:Fallback>
        </mc:AlternateContent>
        <mc:AlternateContent xmlns:mc="http://schemas.openxmlformats.org/markup-compatibility/2006">
          <mc:Choice xmlns:a14="http://schemas.microsoft.com/office/drawing/2010/main" Requires="a14">
            <p:sp>
              <p:nvSpPr>
                <p:cNvPr id="438" name="Text Box 437"/>
                <p:cNvSpPr txBox="1"/>
                <p:nvPr/>
              </p:nvSpPr>
              <p:spPr>
                <a:xfrm>
                  <a:off x="1626" y="6804"/>
                  <a:ext cx="675" cy="644"/>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t" forceAA="0">
                  <a:noAutofit/>
                </a:bodyPr>
                <a:lstStyle/>
                <a:p>
                  <a:pPr marL="0" marR="0" indent="0" algn="ctr" defTabSz="1219200" rtl="0" fontAlgn="auto" latinLnBrk="0" hangingPunct="0">
                    <a:lnSpc>
                      <a:spcPct val="100000"/>
                    </a:lnSpc>
                    <a:spcBef>
                      <a:spcPts val="0"/>
                    </a:spcBef>
                    <a:spcAft>
                      <a:spcPts val="0"/>
                    </a:spcAft>
                    <a:buClrTx/>
                    <a:buSzTx/>
                    <a:buFontTx/>
                    <a:buNone/>
                  </a:pPr>
                  <a14:m>
                    <m:oMathPara xmlns:m="http://schemas.openxmlformats.org/officeDocument/2006/math">
                      <m:oMathParaPr>
                        <m:jc m:val="centerGroup"/>
                      </m:oMathParaPr>
                      <m:oMath xmlns:m="http://schemas.openxmlformats.org/officeDocument/2006/math">
                        <m:box>
                          <m:box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boxPr>
                          <m:e>
                            <m:groupChr>
                              <m:groupChrPr>
                                <m:chr m:val="→"/>
                                <m:pos m:val="top"/>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groupChrPr>
                              <m:e>
                                <m:sSubSup>
                                  <m:sSubSup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sSubSupPr>
                                  <m:e>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𝑿</m:t>
                                    </m:r>
                                  </m:e>
                                  <m:sub>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𝒕</m:t>
                                    </m:r>
                                  </m:sub>
                                  <m:sup>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𝑴</m:t>
                                    </m:r>
                                  </m:sup>
                                </m:sSubSup>
                              </m:e>
                            </m:groupChr>
                          </m:e>
                        </m:box>
                      </m:oMath>
                    </m:oMathPara>
                  </a14:m>
                  <a:endPar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endParaRPr>
                </a:p>
              </p:txBody>
            </p:sp>
          </mc:Choice>
          <mc:Fallback>
            <p:sp>
              <p:nvSpPr>
                <p:cNvPr id="438" name="Text Box 437"/>
                <p:cNvSpPr txBox="1">
                  <a:spLocks noRot="1" noChangeAspect="1" noMove="1" noResize="1" noEditPoints="1" noAdjustHandles="1" noChangeArrowheads="1" noChangeShapeType="1" noTextEdit="1"/>
                </p:cNvSpPr>
                <p:nvPr/>
              </p:nvSpPr>
              <p:spPr>
                <a:xfrm>
                  <a:off x="1626" y="6804"/>
                  <a:ext cx="675" cy="644"/>
                </a:xfrm>
                <a:prstGeom prst="rect">
                  <a:avLst/>
                </a:prstGeom>
                <a:blipFill rotWithShape="1">
                  <a:blip r:embed="rId4"/>
                </a:blipFill>
                <a:ln w="3175" cap="flat">
                  <a:noFill/>
                  <a:miter lim="400000"/>
                </a:ln>
              </p:spPr>
              <p:style>
                <a:lnRef idx="0">
                  <a:scrgbClr r="0" g="0" b="0"/>
                </a:lnRef>
                <a:fillRef idx="0">
                  <a:scrgbClr r="0" g="0" b="0"/>
                </a:fillRef>
                <a:effectRef idx="0">
                  <a:scrgbClr r="0" g="0" b="0"/>
                </a:effectRef>
                <a:fontRef idx="none"/>
              </p:style>
              <p:txBody>
                <a:bodyPr/>
                <a:lstStyle/>
                <a:p>
                  <a:r>
                    <a:rPr lang="en-US" altLang="en-US">
                      <a:noFill/>
                    </a:rPr>
                    <a:t> </a:t>
                  </a:r>
                </a:p>
              </p:txBody>
            </p:sp>
          </mc:Fallback>
        </mc:AlternateContent>
        <p:cxnSp>
          <p:nvCxnSpPr>
            <p:cNvPr id="439" name="Straight Arrow Connector 438"/>
            <p:cNvCxnSpPr/>
            <p:nvPr/>
          </p:nvCxnSpPr>
          <p:spPr>
            <a:xfrm flipH="1" flipV="1">
              <a:off x="2729" y="7769"/>
              <a:ext cx="1280" cy="545"/>
            </a:xfrm>
            <a:prstGeom prst="straightConnector1">
              <a:avLst/>
            </a:prstGeom>
            <a:noFill/>
            <a:ln w="6350" cap="flat">
              <a:solidFill>
                <a:srgbClr val="ABBCDC"/>
              </a:solidFill>
              <a:prstDash val="solid"/>
              <a:miter lim="400000"/>
              <a:headEnd type="none"/>
              <a:tailEnd type="triangle" w="med" len="med"/>
            </a:ln>
          </p:spPr>
          <p:style>
            <a:lnRef idx="0">
              <a:scrgbClr r="0" g="0" b="0"/>
            </a:lnRef>
            <a:fillRef idx="0">
              <a:scrgbClr r="0" g="0" b="0"/>
            </a:fillRef>
            <a:effectRef idx="0">
              <a:scrgbClr r="0" g="0" b="0"/>
            </a:effectRef>
            <a:fontRef idx="none"/>
          </p:style>
        </p:cxnSp>
        <p:cxnSp>
          <p:nvCxnSpPr>
            <p:cNvPr id="440" name="Straight Arrow Connector 439"/>
            <p:cNvCxnSpPr/>
            <p:nvPr/>
          </p:nvCxnSpPr>
          <p:spPr>
            <a:xfrm flipV="1">
              <a:off x="3985" y="8029"/>
              <a:ext cx="924" cy="285"/>
            </a:xfrm>
            <a:prstGeom prst="straightConnector1">
              <a:avLst/>
            </a:prstGeom>
            <a:noFill/>
            <a:ln w="6350" cap="flat">
              <a:solidFill>
                <a:srgbClr val="ABBCDC"/>
              </a:solidFill>
              <a:prstDash val="solid"/>
              <a:miter lim="400000"/>
              <a:headEnd type="none"/>
              <a:tailEnd type="triangle" w="med" len="med"/>
            </a:ln>
          </p:spPr>
          <p:style>
            <a:lnRef idx="0">
              <a:scrgbClr r="0" g="0" b="0"/>
            </a:lnRef>
            <a:fillRef idx="0">
              <a:scrgbClr r="0" g="0" b="0"/>
            </a:fillRef>
            <a:effectRef idx="0">
              <a:scrgbClr r="0" g="0" b="0"/>
            </a:effectRef>
            <a:fontRef idx="none"/>
          </p:style>
        </p:cxnSp>
        <p:sp>
          <p:nvSpPr>
            <p:cNvPr id="441" name="Text Box 440"/>
            <p:cNvSpPr txBox="1"/>
            <p:nvPr/>
          </p:nvSpPr>
          <p:spPr>
            <a:xfrm>
              <a:off x="2670" y="7998"/>
              <a:ext cx="1113" cy="437"/>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800" i="1" u="none" strike="noStrike" cap="none" spc="0" normalizeH="0" baseline="0">
                  <a:ln>
                    <a:noFill/>
                  </a:ln>
                  <a:solidFill>
                    <a:srgbClr val="F0F0F0"/>
                  </a:solidFill>
                  <a:effectLst/>
                  <a:uFillTx/>
                  <a:latin typeface="Helvetica Neue Italic" panose="02000503000000020004" charset="0"/>
                  <a:ea typeface="+mn-ea"/>
                  <a:cs typeface="Helvetica Neue Italic" panose="02000503000000020004" charset="0"/>
                  <a:sym typeface="Helvetica Neue" panose="02000503000000020004"/>
                </a:rPr>
                <a:t>S</a:t>
              </a:r>
              <a:endParaRPr kumimoji="0" lang="en-US" sz="800" i="1" u="none" strike="noStrike" cap="none" spc="0" normalizeH="0" baseline="0">
                <a:ln>
                  <a:noFill/>
                </a:ln>
                <a:solidFill>
                  <a:srgbClr val="F0F0F0"/>
                </a:solidFill>
                <a:effectLst/>
                <a:uFillTx/>
                <a:latin typeface="Helvetica Neue Italic" panose="02000503000000020004" charset="0"/>
                <a:ea typeface="+mn-ea"/>
                <a:cs typeface="Helvetica Neue Italic" panose="02000503000000020004" charset="0"/>
                <a:sym typeface="Helvetica Neue" panose="02000503000000020004"/>
              </a:endParaRPr>
            </a:p>
          </p:txBody>
        </p:sp>
        <p:sp>
          <p:nvSpPr>
            <p:cNvPr id="442" name="Text Box 441"/>
            <p:cNvSpPr txBox="1"/>
            <p:nvPr/>
          </p:nvSpPr>
          <p:spPr>
            <a:xfrm>
              <a:off x="4037" y="8090"/>
              <a:ext cx="1113" cy="437"/>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800" i="1" u="none" strike="noStrike" cap="none" spc="0" normalizeH="0" baseline="0">
                  <a:ln>
                    <a:noFill/>
                  </a:ln>
                  <a:solidFill>
                    <a:srgbClr val="F0F0F0"/>
                  </a:solidFill>
                  <a:effectLst/>
                  <a:uFillTx/>
                  <a:latin typeface="Helvetica Neue Italic" panose="02000503000000020004" charset="0"/>
                  <a:ea typeface="+mn-ea"/>
                  <a:cs typeface="Helvetica Neue Italic" panose="02000503000000020004" charset="0"/>
                  <a:sym typeface="Helvetica Neue" panose="02000503000000020004"/>
                </a:rPr>
                <a:t>T</a:t>
              </a:r>
              <a:endParaRPr kumimoji="0" lang="en-US" sz="800" i="1" u="none" strike="noStrike" cap="none" spc="0" normalizeH="0" baseline="0">
                <a:ln>
                  <a:noFill/>
                </a:ln>
                <a:solidFill>
                  <a:srgbClr val="F0F0F0"/>
                </a:solidFill>
                <a:effectLst/>
                <a:uFillTx/>
                <a:latin typeface="Helvetica Neue Italic" panose="02000503000000020004" charset="0"/>
                <a:ea typeface="+mn-ea"/>
                <a:cs typeface="Helvetica Neue Italic" panose="02000503000000020004" charset="0"/>
                <a:sym typeface="Helvetica Neue" panose="02000503000000020004"/>
              </a:endParaRPr>
            </a:p>
          </p:txBody>
        </p:sp>
        <p:cxnSp>
          <p:nvCxnSpPr>
            <p:cNvPr id="443" name="Straight Arrow Connector 442"/>
            <p:cNvCxnSpPr/>
            <p:nvPr/>
          </p:nvCxnSpPr>
          <p:spPr>
            <a:xfrm>
              <a:off x="5598" y="5932"/>
              <a:ext cx="1422" cy="0"/>
            </a:xfrm>
            <a:prstGeom prst="straightConnector1">
              <a:avLst/>
            </a:prstGeom>
            <a:noFill/>
            <a:ln w="22225" cap="flat">
              <a:solidFill>
                <a:srgbClr val="CED1D5"/>
              </a:solidFill>
              <a:prstDash val="solid"/>
              <a:miter lim="800000"/>
              <a:headEnd type="none"/>
              <a:tailEnd type="triangle" w="lg" len="lg"/>
            </a:ln>
          </p:spPr>
          <p:style>
            <a:lnRef idx="0">
              <a:scrgbClr r="0" g="0" b="0"/>
            </a:lnRef>
            <a:fillRef idx="0">
              <a:scrgbClr r="0" g="0" b="0"/>
            </a:fillRef>
            <a:effectRef idx="0">
              <a:scrgbClr r="0" g="0" b="0"/>
            </a:effectRef>
            <a:fontRef idx="none"/>
          </p:style>
        </p:cxnSp>
        <p:cxnSp>
          <p:nvCxnSpPr>
            <p:cNvPr id="445" name="Straight Arrow Connector 444"/>
            <p:cNvCxnSpPr/>
            <p:nvPr/>
          </p:nvCxnSpPr>
          <p:spPr>
            <a:xfrm>
              <a:off x="10695" y="5929"/>
              <a:ext cx="1422" cy="0"/>
            </a:xfrm>
            <a:prstGeom prst="straightConnector1">
              <a:avLst/>
            </a:prstGeom>
            <a:noFill/>
            <a:ln w="22225" cap="flat">
              <a:solidFill>
                <a:srgbClr val="CED1D5"/>
              </a:solidFill>
              <a:prstDash val="solid"/>
              <a:miter lim="800000"/>
              <a:headEnd type="none"/>
              <a:tailEnd type="triangle" w="lg" len="lg"/>
            </a:ln>
          </p:spPr>
          <p:style>
            <a:lnRef idx="0">
              <a:scrgbClr r="0" g="0" b="0"/>
            </a:lnRef>
            <a:fillRef idx="0">
              <a:scrgbClr r="0" g="0" b="0"/>
            </a:fillRef>
            <a:effectRef idx="0">
              <a:scrgbClr r="0" g="0" b="0"/>
            </a:effectRef>
            <a:fontRef idx="none"/>
          </p:style>
        </p:cxn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3"/>
          <p:cNvSpPr/>
          <p:nvPr/>
        </p:nvSpPr>
        <p:spPr>
          <a:xfrm>
            <a:off x="0" y="626745"/>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US" alt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LDS and </a:t>
            </a: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The NCPOP Framework</a:t>
            </a:r>
            <a:endParaRPr sz="1200" b="0" i="0" u="none" strike="noStrike" cap="none"/>
          </a:p>
        </p:txBody>
      </p:sp>
      <p:sp>
        <p:nvSpPr>
          <p:cNvPr id="226" name="Google Shape;226;p23"/>
          <p:cNvSpPr/>
          <p:nvPr/>
        </p:nvSpPr>
        <p:spPr>
          <a:xfrm>
            <a:off x="1405255" y="1089025"/>
            <a:ext cx="6335395" cy="4572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GB" sz="1200" b="0" i="0" u="none" strike="noStrike" cap="none" dirty="0">
                <a:solidFill>
                  <a:srgbClr val="F0F0F0"/>
                </a:solidFill>
                <a:latin typeface="Arial" panose="020B0704020202020204"/>
                <a:ea typeface="Arial" panose="020B0704020202020204"/>
                <a:cs typeface="Arial" panose="020B0704020202020204"/>
                <a:sym typeface="Arial" panose="020B0704020202020204"/>
              </a:rPr>
              <a:t>The Non-Commutative Polynomial Optimization (NCPOP) framework formulates the joint </a:t>
            </a:r>
            <a:r>
              <a:rPr lang="en-US" altLang="en-GB" sz="1200" b="0" i="0" u="none" strike="noStrike" cap="none" dirty="0">
                <a:solidFill>
                  <a:srgbClr val="F0F0F0"/>
                </a:solidFill>
                <a:latin typeface="Arial" panose="020B0704020202020204"/>
                <a:ea typeface="Arial" panose="020B0704020202020204"/>
                <a:cs typeface="Arial" panose="020B0704020202020204"/>
                <a:sym typeface="Arial" panose="020B0704020202020204"/>
              </a:rPr>
              <a:t>clustering </a:t>
            </a:r>
            <a:r>
              <a:rPr lang="en-GB" sz="1200" b="0" i="0" u="none" strike="noStrike" cap="none" dirty="0">
                <a:solidFill>
                  <a:srgbClr val="F0F0F0"/>
                </a:solidFill>
                <a:latin typeface="Arial" panose="020B0704020202020204"/>
                <a:ea typeface="Arial" panose="020B0704020202020204"/>
                <a:cs typeface="Arial" panose="020B0704020202020204"/>
                <a:sym typeface="Arial" panose="020B0704020202020204"/>
              </a:rPr>
              <a:t>problem</a:t>
            </a:r>
            <a:r>
              <a:rPr lang="en-US" altLang="en-GB" sz="1200" b="0" i="0" u="none" strike="noStrike" cap="none" dirty="0">
                <a:solidFill>
                  <a:srgbClr val="F0F0F0"/>
                </a:solidFill>
                <a:latin typeface="Arial" panose="020B0704020202020204"/>
                <a:ea typeface="Arial" panose="020B0704020202020204"/>
                <a:cs typeface="Arial" panose="020B0704020202020204"/>
                <a:sym typeface="Arial" panose="020B0704020202020204"/>
              </a:rPr>
              <a:t> as</a:t>
            </a:r>
            <a:r>
              <a:rPr lang="en-GB" sz="12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en-US" sz="1200" b="0" i="0" u="none" strike="noStrike" cap="none" dirty="0">
                <a:solidFill>
                  <a:srgbClr val="F0F0F0"/>
                </a:solidFill>
                <a:latin typeface="Arial" panose="020B0704020202020204"/>
                <a:ea typeface="Arial" panose="020B0704020202020204"/>
                <a:cs typeface="Arial" panose="020B0704020202020204"/>
                <a:sym typeface="Arial" panose="020B0704020202020204"/>
              </a:rPr>
              <a:t>Linear Dynamical System (LDS)</a:t>
            </a:r>
            <a:r>
              <a:rPr lang="en-GB" sz="1200" b="0" i="0" u="none" strike="noStrike" cap="none" dirty="0">
                <a:solidFill>
                  <a:srgbClr val="F0F0F0"/>
                </a:solidFill>
                <a:latin typeface="Arial" panose="020B0704020202020204"/>
                <a:ea typeface="Arial" panose="020B0704020202020204"/>
                <a:cs typeface="Arial" panose="020B0704020202020204"/>
                <a:sym typeface="Arial" panose="020B0704020202020204"/>
              </a:rPr>
              <a:t>.</a:t>
            </a:r>
            <a:endParaRPr sz="1200" b="0" i="0" u="none" strike="noStrike" cap="none" dirty="0"/>
          </a:p>
        </p:txBody>
      </p:sp>
      <p:sp>
        <p:nvSpPr>
          <p:cNvPr id="236" name="Google Shape;236;p23"/>
          <p:cNvSpPr/>
          <p:nvPr/>
        </p:nvSpPr>
        <p:spPr>
          <a:xfrm>
            <a:off x="4794200" y="2980690"/>
            <a:ext cx="723900" cy="3810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rgbClr val="8C96A8"/>
              </a:buClr>
              <a:buSzPts val="2700"/>
              <a:buFont typeface="Arial" panose="020B0704020202020204"/>
              <a:buNone/>
            </a:pPr>
            <a:r>
              <a:rPr lang="en-GB" sz="2700" b="0" i="0" u="none" strike="noStrike" cap="none">
                <a:solidFill>
                  <a:srgbClr val="8C96A8"/>
                </a:solidFill>
                <a:latin typeface="Arial" panose="020B0704020202020204"/>
                <a:ea typeface="Arial" panose="020B0704020202020204"/>
                <a:cs typeface="Arial" panose="020B0704020202020204"/>
                <a:sym typeface="Arial" panose="020B0704020202020204"/>
              </a:rPr>
              <a:t>→</a:t>
            </a:r>
            <a:endParaRPr sz="1200" b="0" i="0" u="none" strike="noStrike" cap="none"/>
          </a:p>
        </p:txBody>
      </p:sp>
      <p:grpSp>
        <p:nvGrpSpPr>
          <p:cNvPr id="4" name="Group 3"/>
          <p:cNvGrpSpPr/>
          <p:nvPr/>
        </p:nvGrpSpPr>
        <p:grpSpPr>
          <a:xfrm>
            <a:off x="5366385" y="1823720"/>
            <a:ext cx="3427095" cy="3088005"/>
            <a:chOff x="8451" y="2872"/>
            <a:chExt cx="5397" cy="4863"/>
          </a:xfrm>
        </p:grpSpPr>
        <p:sp>
          <p:nvSpPr>
            <p:cNvPr id="227" name="Google Shape;227;p23"/>
            <p:cNvSpPr/>
            <p:nvPr/>
          </p:nvSpPr>
          <p:spPr>
            <a:xfrm>
              <a:off x="8451" y="2872"/>
              <a:ext cx="5397" cy="1289"/>
            </a:xfrm>
            <a:custGeom>
              <a:avLst/>
              <a:gdLst/>
              <a:ahLst/>
              <a:cxnLst/>
              <a:rect l="l" t="t" r="r" b="b"/>
              <a:pathLst>
                <a:path w="3187700" h="1828800" extrusionOk="0">
                  <a:moveTo>
                    <a:pt x="101608" y="0"/>
                  </a:moveTo>
                  <a:lnTo>
                    <a:pt x="3086092" y="0"/>
                  </a:lnTo>
                  <a:cubicBezTo>
                    <a:pt x="3142208" y="0"/>
                    <a:pt x="3187700" y="45492"/>
                    <a:pt x="3187700" y="101608"/>
                  </a:cubicBezTo>
                  <a:lnTo>
                    <a:pt x="3187700" y="1727192"/>
                  </a:lnTo>
                  <a:cubicBezTo>
                    <a:pt x="3187700" y="1783308"/>
                    <a:pt x="3142208" y="1828800"/>
                    <a:pt x="3086092" y="1828800"/>
                  </a:cubicBezTo>
                  <a:lnTo>
                    <a:pt x="101608" y="1828800"/>
                  </a:lnTo>
                  <a:cubicBezTo>
                    <a:pt x="45492" y="1828800"/>
                    <a:pt x="0" y="1783308"/>
                    <a:pt x="0" y="1727192"/>
                  </a:cubicBezTo>
                  <a:lnTo>
                    <a:pt x="0" y="101608"/>
                  </a:lnTo>
                  <a:cubicBezTo>
                    <a:pt x="0" y="45529"/>
                    <a:pt x="45529" y="0"/>
                    <a:pt x="101608"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28" name="Google Shape;228;p23"/>
            <p:cNvSpPr/>
            <p:nvPr/>
          </p:nvSpPr>
          <p:spPr>
            <a:xfrm>
              <a:off x="10992" y="3002"/>
              <a:ext cx="316" cy="288"/>
            </a:xfrm>
            <a:custGeom>
              <a:avLst/>
              <a:gdLst/>
              <a:ahLst/>
              <a:cxnLst/>
              <a:rect l="l" t="t" r="r" b="b"/>
              <a:pathLst>
                <a:path w="571500" h="457200" extrusionOk="0">
                  <a:moveTo>
                    <a:pt x="0" y="228600"/>
                  </a:moveTo>
                  <a:cubicBezTo>
                    <a:pt x="0" y="149662"/>
                    <a:pt x="63937" y="85725"/>
                    <a:pt x="142875" y="85725"/>
                  </a:cubicBezTo>
                  <a:cubicBezTo>
                    <a:pt x="187881" y="85725"/>
                    <a:pt x="230207" y="106888"/>
                    <a:pt x="257175" y="142875"/>
                  </a:cubicBezTo>
                  <a:lnTo>
                    <a:pt x="285750" y="181005"/>
                  </a:lnTo>
                  <a:lnTo>
                    <a:pt x="314325" y="142875"/>
                  </a:lnTo>
                  <a:cubicBezTo>
                    <a:pt x="341293" y="106888"/>
                    <a:pt x="383619" y="85725"/>
                    <a:pt x="428625" y="85725"/>
                  </a:cubicBezTo>
                  <a:cubicBezTo>
                    <a:pt x="507563" y="85725"/>
                    <a:pt x="571500" y="149662"/>
                    <a:pt x="571500" y="228600"/>
                  </a:cubicBezTo>
                  <a:cubicBezTo>
                    <a:pt x="571500" y="307538"/>
                    <a:pt x="507563" y="371475"/>
                    <a:pt x="428625" y="371475"/>
                  </a:cubicBezTo>
                  <a:cubicBezTo>
                    <a:pt x="383619" y="371475"/>
                    <a:pt x="341293" y="350312"/>
                    <a:pt x="314325" y="314325"/>
                  </a:cubicBezTo>
                  <a:lnTo>
                    <a:pt x="285750" y="276195"/>
                  </a:lnTo>
                  <a:lnTo>
                    <a:pt x="257175" y="314325"/>
                  </a:lnTo>
                  <a:cubicBezTo>
                    <a:pt x="230207" y="350312"/>
                    <a:pt x="187881" y="371475"/>
                    <a:pt x="142875" y="371475"/>
                  </a:cubicBezTo>
                  <a:cubicBezTo>
                    <a:pt x="63937" y="371475"/>
                    <a:pt x="0" y="307538"/>
                    <a:pt x="0" y="228600"/>
                  </a:cubicBezTo>
                  <a:close/>
                  <a:moveTo>
                    <a:pt x="250031" y="228600"/>
                  </a:moveTo>
                  <a:lnTo>
                    <a:pt x="211455" y="177165"/>
                  </a:lnTo>
                  <a:cubicBezTo>
                    <a:pt x="195292" y="155555"/>
                    <a:pt x="169843" y="142875"/>
                    <a:pt x="142875" y="142875"/>
                  </a:cubicBezTo>
                  <a:cubicBezTo>
                    <a:pt x="95548" y="142875"/>
                    <a:pt x="57150" y="181273"/>
                    <a:pt x="57150" y="228600"/>
                  </a:cubicBezTo>
                  <a:cubicBezTo>
                    <a:pt x="57150" y="275927"/>
                    <a:pt x="95548" y="314325"/>
                    <a:pt x="142875" y="314325"/>
                  </a:cubicBezTo>
                  <a:cubicBezTo>
                    <a:pt x="169843" y="314325"/>
                    <a:pt x="195292" y="301645"/>
                    <a:pt x="211455" y="280035"/>
                  </a:cubicBezTo>
                  <a:lnTo>
                    <a:pt x="250031" y="228600"/>
                  </a:lnTo>
                  <a:close/>
                  <a:moveTo>
                    <a:pt x="321469" y="228600"/>
                  </a:moveTo>
                  <a:lnTo>
                    <a:pt x="360045" y="280035"/>
                  </a:lnTo>
                  <a:cubicBezTo>
                    <a:pt x="376208" y="301645"/>
                    <a:pt x="401657" y="314325"/>
                    <a:pt x="428625" y="314325"/>
                  </a:cubicBezTo>
                  <a:cubicBezTo>
                    <a:pt x="475952" y="314325"/>
                    <a:pt x="514350" y="275927"/>
                    <a:pt x="514350" y="228600"/>
                  </a:cubicBezTo>
                  <a:cubicBezTo>
                    <a:pt x="514350" y="181273"/>
                    <a:pt x="475952" y="142875"/>
                    <a:pt x="428625" y="142875"/>
                  </a:cubicBezTo>
                  <a:cubicBezTo>
                    <a:pt x="401657" y="142875"/>
                    <a:pt x="376208" y="155555"/>
                    <a:pt x="360045" y="177165"/>
                  </a:cubicBezTo>
                  <a:lnTo>
                    <a:pt x="321469" y="228600"/>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sz="800"/>
            </a:p>
          </p:txBody>
        </p:sp>
        <p:sp>
          <p:nvSpPr>
            <p:cNvPr id="229" name="Google Shape;229;p23"/>
            <p:cNvSpPr/>
            <p:nvPr/>
          </p:nvSpPr>
          <p:spPr>
            <a:xfrm>
              <a:off x="8611" y="3285"/>
              <a:ext cx="5078" cy="257"/>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400"/>
                <a:buFont typeface="Arial" panose="020B0704020202020204"/>
                <a:buNone/>
              </a:pPr>
              <a:r>
                <a:rPr 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Operator-Valued</a:t>
              </a:r>
              <a:endParaRPr sz="1200" b="0" i="0" u="none" strike="noStrike" cap="none"/>
            </a:p>
          </p:txBody>
        </p:sp>
        <p:sp>
          <p:nvSpPr>
            <p:cNvPr id="230" name="Google Shape;230;p23"/>
            <p:cNvSpPr/>
            <p:nvPr/>
          </p:nvSpPr>
          <p:spPr>
            <a:xfrm>
              <a:off x="8690" y="3618"/>
              <a:ext cx="4919" cy="344"/>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Variables are operators in an unknown dimension.</a:t>
              </a:r>
              <a:endParaRPr sz="1200" b="0" i="0" u="none" strike="noStrike" cap="none" dirty="0"/>
            </a:p>
          </p:txBody>
        </p:sp>
        <p:sp>
          <p:nvSpPr>
            <p:cNvPr id="232" name="Google Shape;232;p23"/>
            <p:cNvSpPr/>
            <p:nvPr/>
          </p:nvSpPr>
          <p:spPr>
            <a:xfrm>
              <a:off x="8451" y="4673"/>
              <a:ext cx="5397" cy="1289"/>
            </a:xfrm>
            <a:custGeom>
              <a:avLst/>
              <a:gdLst/>
              <a:ahLst/>
              <a:cxnLst/>
              <a:rect l="l" t="t" r="r" b="b"/>
              <a:pathLst>
                <a:path w="3187700" h="1828800" extrusionOk="0">
                  <a:moveTo>
                    <a:pt x="101608" y="0"/>
                  </a:moveTo>
                  <a:lnTo>
                    <a:pt x="3086092" y="0"/>
                  </a:lnTo>
                  <a:cubicBezTo>
                    <a:pt x="3142208" y="0"/>
                    <a:pt x="3187700" y="45492"/>
                    <a:pt x="3187700" y="101608"/>
                  </a:cubicBezTo>
                  <a:lnTo>
                    <a:pt x="3187700" y="1727192"/>
                  </a:lnTo>
                  <a:cubicBezTo>
                    <a:pt x="3187700" y="1783308"/>
                    <a:pt x="3142208" y="1828800"/>
                    <a:pt x="3086092" y="1828800"/>
                  </a:cubicBezTo>
                  <a:lnTo>
                    <a:pt x="101608" y="1828800"/>
                  </a:lnTo>
                  <a:cubicBezTo>
                    <a:pt x="45492" y="1828800"/>
                    <a:pt x="0" y="1783308"/>
                    <a:pt x="0" y="1727192"/>
                  </a:cubicBezTo>
                  <a:lnTo>
                    <a:pt x="0" y="101608"/>
                  </a:lnTo>
                  <a:cubicBezTo>
                    <a:pt x="0" y="45529"/>
                    <a:pt x="45529" y="0"/>
                    <a:pt x="101608"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33" name="Google Shape;233;p23"/>
            <p:cNvSpPr/>
            <p:nvPr/>
          </p:nvSpPr>
          <p:spPr>
            <a:xfrm>
              <a:off x="11018" y="4803"/>
              <a:ext cx="263" cy="287"/>
            </a:xfrm>
            <a:custGeom>
              <a:avLst/>
              <a:gdLst/>
              <a:ahLst/>
              <a:cxnLst/>
              <a:rect l="l" t="t" r="r" b="b"/>
              <a:pathLst>
                <a:path w="457200" h="457200" extrusionOk="0">
                  <a:moveTo>
                    <a:pt x="49738" y="178326"/>
                  </a:moveTo>
                  <a:lnTo>
                    <a:pt x="77331" y="205919"/>
                  </a:lnTo>
                  <a:cubicBezTo>
                    <a:pt x="82689" y="211276"/>
                    <a:pt x="89922" y="214313"/>
                    <a:pt x="97512" y="214313"/>
                  </a:cubicBezTo>
                  <a:lnTo>
                    <a:pt x="116711" y="214313"/>
                  </a:lnTo>
                  <a:cubicBezTo>
                    <a:pt x="124301" y="214313"/>
                    <a:pt x="131534" y="217349"/>
                    <a:pt x="136892" y="222706"/>
                  </a:cubicBezTo>
                  <a:lnTo>
                    <a:pt x="163056" y="248870"/>
                  </a:lnTo>
                  <a:cubicBezTo>
                    <a:pt x="168414" y="254228"/>
                    <a:pt x="171450" y="261461"/>
                    <a:pt x="171450" y="269051"/>
                  </a:cubicBezTo>
                  <a:lnTo>
                    <a:pt x="171450" y="302538"/>
                  </a:lnTo>
                  <a:cubicBezTo>
                    <a:pt x="171450" y="310128"/>
                    <a:pt x="174486" y="317361"/>
                    <a:pt x="179844" y="322719"/>
                  </a:cubicBezTo>
                  <a:lnTo>
                    <a:pt x="191720" y="334595"/>
                  </a:lnTo>
                  <a:cubicBezTo>
                    <a:pt x="197078" y="339953"/>
                    <a:pt x="200114" y="347186"/>
                    <a:pt x="200114" y="354776"/>
                  </a:cubicBezTo>
                  <a:lnTo>
                    <a:pt x="200114" y="371475"/>
                  </a:lnTo>
                  <a:cubicBezTo>
                    <a:pt x="200114" y="387281"/>
                    <a:pt x="212884" y="400050"/>
                    <a:pt x="228689" y="400050"/>
                  </a:cubicBezTo>
                  <a:cubicBezTo>
                    <a:pt x="244495" y="400050"/>
                    <a:pt x="257264" y="387281"/>
                    <a:pt x="257264" y="371475"/>
                  </a:cubicBezTo>
                  <a:lnTo>
                    <a:pt x="257264" y="369064"/>
                  </a:lnTo>
                  <a:cubicBezTo>
                    <a:pt x="257264" y="361474"/>
                    <a:pt x="260300" y="354241"/>
                    <a:pt x="265658" y="348883"/>
                  </a:cubicBezTo>
                  <a:lnTo>
                    <a:pt x="306110" y="308431"/>
                  </a:lnTo>
                  <a:cubicBezTo>
                    <a:pt x="311468" y="303074"/>
                    <a:pt x="314504" y="295841"/>
                    <a:pt x="314504" y="288250"/>
                  </a:cubicBezTo>
                  <a:lnTo>
                    <a:pt x="314504" y="257264"/>
                  </a:lnTo>
                  <a:cubicBezTo>
                    <a:pt x="314504" y="241459"/>
                    <a:pt x="301734" y="228689"/>
                    <a:pt x="285929" y="228689"/>
                  </a:cubicBezTo>
                  <a:lnTo>
                    <a:pt x="212080" y="228689"/>
                  </a:lnTo>
                  <a:cubicBezTo>
                    <a:pt x="204490" y="228689"/>
                    <a:pt x="197257" y="225653"/>
                    <a:pt x="191899" y="220295"/>
                  </a:cubicBezTo>
                  <a:lnTo>
                    <a:pt x="177611" y="206008"/>
                  </a:lnTo>
                  <a:cubicBezTo>
                    <a:pt x="173861" y="202257"/>
                    <a:pt x="171718" y="197078"/>
                    <a:pt x="171718" y="191720"/>
                  </a:cubicBezTo>
                  <a:cubicBezTo>
                    <a:pt x="171718" y="180558"/>
                    <a:pt x="180737" y="171539"/>
                    <a:pt x="191899" y="171539"/>
                  </a:cubicBezTo>
                  <a:lnTo>
                    <a:pt x="222885" y="171539"/>
                  </a:lnTo>
                  <a:cubicBezTo>
                    <a:pt x="234047" y="171539"/>
                    <a:pt x="243066" y="162520"/>
                    <a:pt x="243066" y="151358"/>
                  </a:cubicBezTo>
                  <a:cubicBezTo>
                    <a:pt x="243066" y="146000"/>
                    <a:pt x="240923" y="140821"/>
                    <a:pt x="237173" y="137071"/>
                  </a:cubicBezTo>
                  <a:lnTo>
                    <a:pt x="219581" y="119479"/>
                  </a:lnTo>
                  <a:cubicBezTo>
                    <a:pt x="216098" y="116086"/>
                    <a:pt x="214313" y="111710"/>
                    <a:pt x="214313" y="107156"/>
                  </a:cubicBezTo>
                  <a:cubicBezTo>
                    <a:pt x="214313" y="102602"/>
                    <a:pt x="216098" y="98227"/>
                    <a:pt x="219402" y="94923"/>
                  </a:cubicBezTo>
                  <a:lnTo>
                    <a:pt x="234851" y="79474"/>
                  </a:lnTo>
                  <a:cubicBezTo>
                    <a:pt x="240030" y="74295"/>
                    <a:pt x="242977" y="67241"/>
                    <a:pt x="242977" y="59918"/>
                  </a:cubicBezTo>
                  <a:cubicBezTo>
                    <a:pt x="242977" y="53489"/>
                    <a:pt x="240834" y="47685"/>
                    <a:pt x="237262" y="43041"/>
                  </a:cubicBezTo>
                  <a:cubicBezTo>
                    <a:pt x="234404" y="42952"/>
                    <a:pt x="231547" y="42862"/>
                    <a:pt x="228689" y="42862"/>
                  </a:cubicBezTo>
                  <a:cubicBezTo>
                    <a:pt x="143500" y="42862"/>
                    <a:pt x="71795" y="100191"/>
                    <a:pt x="49828" y="178326"/>
                  </a:cubicBezTo>
                  <a:close/>
                  <a:moveTo>
                    <a:pt x="414338" y="228600"/>
                  </a:moveTo>
                  <a:cubicBezTo>
                    <a:pt x="414338" y="197703"/>
                    <a:pt x="406837" y="168593"/>
                    <a:pt x="393442" y="143054"/>
                  </a:cubicBezTo>
                  <a:cubicBezTo>
                    <a:pt x="387727" y="143857"/>
                    <a:pt x="382101" y="146536"/>
                    <a:pt x="377458" y="151180"/>
                  </a:cubicBezTo>
                  <a:lnTo>
                    <a:pt x="365492" y="163145"/>
                  </a:lnTo>
                  <a:cubicBezTo>
                    <a:pt x="360134" y="168503"/>
                    <a:pt x="357098" y="175736"/>
                    <a:pt x="357098" y="183326"/>
                  </a:cubicBezTo>
                  <a:lnTo>
                    <a:pt x="357098" y="214313"/>
                  </a:lnTo>
                  <a:cubicBezTo>
                    <a:pt x="357098" y="230118"/>
                    <a:pt x="369868" y="242888"/>
                    <a:pt x="385673" y="242888"/>
                  </a:cubicBezTo>
                  <a:lnTo>
                    <a:pt x="407194" y="242888"/>
                  </a:lnTo>
                  <a:cubicBezTo>
                    <a:pt x="409426" y="242888"/>
                    <a:pt x="411659" y="242620"/>
                    <a:pt x="413712" y="242173"/>
                  </a:cubicBezTo>
                  <a:cubicBezTo>
                    <a:pt x="414070" y="237708"/>
                    <a:pt x="414159" y="233154"/>
                    <a:pt x="414159" y="228600"/>
                  </a:cubicBezTo>
                  <a:close/>
                  <a:moveTo>
                    <a:pt x="0" y="228600"/>
                  </a:moveTo>
                  <a:cubicBezTo>
                    <a:pt x="0" y="102432"/>
                    <a:pt x="102432" y="0"/>
                    <a:pt x="228600" y="0"/>
                  </a:cubicBezTo>
                  <a:cubicBezTo>
                    <a:pt x="354768" y="0"/>
                    <a:pt x="457200" y="102432"/>
                    <a:pt x="457200" y="228600"/>
                  </a:cubicBezTo>
                  <a:cubicBezTo>
                    <a:pt x="457200" y="354768"/>
                    <a:pt x="354768" y="457200"/>
                    <a:pt x="228600" y="457200"/>
                  </a:cubicBezTo>
                  <a:cubicBezTo>
                    <a:pt x="102432" y="457200"/>
                    <a:pt x="0" y="354768"/>
                    <a:pt x="0" y="228600"/>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sz="800"/>
            </a:p>
          </p:txBody>
        </p:sp>
        <p:sp>
          <p:nvSpPr>
            <p:cNvPr id="234" name="Google Shape;234;p23"/>
            <p:cNvSpPr/>
            <p:nvPr/>
          </p:nvSpPr>
          <p:spPr>
            <a:xfrm>
              <a:off x="8611" y="5085"/>
              <a:ext cx="5078" cy="257"/>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400"/>
                <a:buFont typeface="Arial" panose="020B0704020202020204"/>
                <a:buNone/>
              </a:pPr>
              <a:r>
                <a:rPr 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Global Optima</a:t>
              </a:r>
              <a:endParaRPr sz="1200" b="0" i="0" u="none" strike="noStrike" cap="none"/>
            </a:p>
          </p:txBody>
        </p:sp>
        <p:sp>
          <p:nvSpPr>
            <p:cNvPr id="235" name="Google Shape;235;p23"/>
            <p:cNvSpPr/>
            <p:nvPr/>
          </p:nvSpPr>
          <p:spPr>
            <a:xfrm>
              <a:off x="8690" y="5418"/>
              <a:ext cx="4919" cy="327"/>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Finds the best solution without local minima traps.</a:t>
              </a:r>
              <a:endParaRPr sz="1200" b="0" i="0" u="none" strike="noStrike" cap="none" dirty="0"/>
            </a:p>
          </p:txBody>
        </p:sp>
        <p:sp>
          <p:nvSpPr>
            <p:cNvPr id="237" name="Google Shape;237;p23"/>
            <p:cNvSpPr/>
            <p:nvPr/>
          </p:nvSpPr>
          <p:spPr>
            <a:xfrm>
              <a:off x="8451" y="6446"/>
              <a:ext cx="5397" cy="1289"/>
            </a:xfrm>
            <a:custGeom>
              <a:avLst/>
              <a:gdLst/>
              <a:ahLst/>
              <a:cxnLst/>
              <a:rect l="l" t="t" r="r" b="b"/>
              <a:pathLst>
                <a:path w="3187700" h="1828800" extrusionOk="0">
                  <a:moveTo>
                    <a:pt x="101608" y="0"/>
                  </a:moveTo>
                  <a:lnTo>
                    <a:pt x="3086092" y="0"/>
                  </a:lnTo>
                  <a:cubicBezTo>
                    <a:pt x="3142208" y="0"/>
                    <a:pt x="3187700" y="45492"/>
                    <a:pt x="3187700" y="101608"/>
                  </a:cubicBezTo>
                  <a:lnTo>
                    <a:pt x="3187700" y="1727192"/>
                  </a:lnTo>
                  <a:cubicBezTo>
                    <a:pt x="3187700" y="1783308"/>
                    <a:pt x="3142208" y="1828800"/>
                    <a:pt x="3086092" y="1828800"/>
                  </a:cubicBezTo>
                  <a:lnTo>
                    <a:pt x="101608" y="1828800"/>
                  </a:lnTo>
                  <a:cubicBezTo>
                    <a:pt x="45492" y="1828800"/>
                    <a:pt x="0" y="1783308"/>
                    <a:pt x="0" y="1727192"/>
                  </a:cubicBezTo>
                  <a:lnTo>
                    <a:pt x="0" y="101608"/>
                  </a:lnTo>
                  <a:cubicBezTo>
                    <a:pt x="0" y="45529"/>
                    <a:pt x="45529" y="0"/>
                    <a:pt x="101608"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38" name="Google Shape;238;p23"/>
            <p:cNvSpPr/>
            <p:nvPr/>
          </p:nvSpPr>
          <p:spPr>
            <a:xfrm>
              <a:off x="11018" y="6577"/>
              <a:ext cx="263" cy="255"/>
            </a:xfrm>
            <a:custGeom>
              <a:avLst/>
              <a:gdLst/>
              <a:ahLst/>
              <a:cxnLst/>
              <a:rect l="l" t="t" r="r" b="b"/>
              <a:pathLst>
                <a:path w="457200" h="457200" extrusionOk="0">
                  <a:moveTo>
                    <a:pt x="228600" y="457200"/>
                  </a:moveTo>
                  <a:cubicBezTo>
                    <a:pt x="354768" y="457200"/>
                    <a:pt x="457200" y="354768"/>
                    <a:pt x="457200" y="228600"/>
                  </a:cubicBezTo>
                  <a:cubicBezTo>
                    <a:pt x="457200" y="102432"/>
                    <a:pt x="354768" y="0"/>
                    <a:pt x="228600" y="0"/>
                  </a:cubicBezTo>
                  <a:cubicBezTo>
                    <a:pt x="102432" y="0"/>
                    <a:pt x="0" y="102432"/>
                    <a:pt x="0" y="228600"/>
                  </a:cubicBezTo>
                  <a:cubicBezTo>
                    <a:pt x="0" y="354768"/>
                    <a:pt x="102432" y="457200"/>
                    <a:pt x="228600" y="457200"/>
                  </a:cubicBezTo>
                  <a:close/>
                  <a:moveTo>
                    <a:pt x="303967" y="189934"/>
                  </a:moveTo>
                  <a:lnTo>
                    <a:pt x="232529" y="304234"/>
                  </a:lnTo>
                  <a:cubicBezTo>
                    <a:pt x="228779" y="310217"/>
                    <a:pt x="222349" y="313968"/>
                    <a:pt x="215295" y="314325"/>
                  </a:cubicBezTo>
                  <a:cubicBezTo>
                    <a:pt x="208240" y="314682"/>
                    <a:pt x="201454" y="311468"/>
                    <a:pt x="197257" y="305753"/>
                  </a:cubicBezTo>
                  <a:lnTo>
                    <a:pt x="154394" y="248602"/>
                  </a:lnTo>
                  <a:cubicBezTo>
                    <a:pt x="147251" y="239137"/>
                    <a:pt x="149215" y="225743"/>
                    <a:pt x="158681" y="218599"/>
                  </a:cubicBezTo>
                  <a:cubicBezTo>
                    <a:pt x="168146" y="211455"/>
                    <a:pt x="181541" y="213420"/>
                    <a:pt x="188684" y="222885"/>
                  </a:cubicBezTo>
                  <a:lnTo>
                    <a:pt x="212794" y="255032"/>
                  </a:lnTo>
                  <a:lnTo>
                    <a:pt x="267623" y="167253"/>
                  </a:lnTo>
                  <a:cubicBezTo>
                    <a:pt x="273874" y="157252"/>
                    <a:pt x="287089" y="154126"/>
                    <a:pt x="297180" y="160466"/>
                  </a:cubicBezTo>
                  <a:cubicBezTo>
                    <a:pt x="307271" y="166807"/>
                    <a:pt x="310307" y="179933"/>
                    <a:pt x="303967" y="190024"/>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sz="800"/>
            </a:p>
          </p:txBody>
        </p:sp>
        <p:sp>
          <p:nvSpPr>
            <p:cNvPr id="239" name="Google Shape;239;p23"/>
            <p:cNvSpPr/>
            <p:nvPr/>
          </p:nvSpPr>
          <p:spPr>
            <a:xfrm>
              <a:off x="8611" y="6859"/>
              <a:ext cx="5078" cy="257"/>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400"/>
                <a:buFont typeface="Arial" panose="020B0704020202020204"/>
                <a:buNone/>
              </a:pPr>
              <a:r>
                <a:rPr lang="en-GB" sz="1400" b="0" i="0" u="none" strike="noStrike" cap="none" dirty="0">
                  <a:solidFill>
                    <a:srgbClr val="F0F0F0"/>
                  </a:solidFill>
                  <a:latin typeface="Arial" panose="020B0704020202020204"/>
                  <a:ea typeface="Arial" panose="020B0704020202020204"/>
                  <a:cs typeface="Arial" panose="020B0704020202020204"/>
                  <a:sym typeface="Arial" panose="020B0704020202020204"/>
                </a:rPr>
                <a:t>Convergence Guarantees</a:t>
              </a:r>
              <a:endParaRPr sz="1200" b="0" i="0" u="none" strike="noStrike" cap="none" dirty="0"/>
            </a:p>
          </p:txBody>
        </p:sp>
        <p:sp>
          <p:nvSpPr>
            <p:cNvPr id="240" name="Google Shape;240;p23"/>
            <p:cNvSpPr/>
            <p:nvPr/>
          </p:nvSpPr>
          <p:spPr>
            <a:xfrm>
              <a:off x="8611" y="7191"/>
              <a:ext cx="5078" cy="325"/>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Theoretical assurance of finding the optimal solution.</a:t>
              </a:r>
              <a:endParaRPr sz="1200" b="0" i="0" u="none" strike="noStrike" cap="none"/>
            </a:p>
          </p:txBody>
        </p:sp>
      </p:grpSp>
      <p:grpSp>
        <p:nvGrpSpPr>
          <p:cNvPr id="50" name="Group 49"/>
          <p:cNvGrpSpPr/>
          <p:nvPr/>
        </p:nvGrpSpPr>
        <p:grpSpPr>
          <a:xfrm>
            <a:off x="471805" y="1812290"/>
            <a:ext cx="3917950" cy="3098800"/>
            <a:chOff x="6840" y="2962"/>
            <a:chExt cx="6170" cy="4662"/>
          </a:xfrm>
        </p:grpSpPr>
        <p:sp>
          <p:nvSpPr>
            <p:cNvPr id="3" name="Text Box 2"/>
            <p:cNvSpPr txBox="1"/>
            <p:nvPr/>
          </p:nvSpPr>
          <p:spPr>
            <a:xfrm>
              <a:off x="6840" y="2962"/>
              <a:ext cx="6170" cy="4662"/>
            </a:xfrm>
            <a:prstGeom prst="rect">
              <a:avLst/>
            </a:prstGeom>
          </p:spPr>
          <p:txBody>
            <a:bodyPr wrap="square">
              <a:noAutofit/>
            </a:bodyPr>
            <a:lstStyle/>
            <a:p>
              <a:pPr marL="0" indent="0" algn="just" defTabSz="457200">
                <a:spcBef>
                  <a:spcPct val="0"/>
                </a:spcBef>
                <a:spcAft>
                  <a:spcPct val="0"/>
                </a:spcAft>
              </a:pPr>
              <a:r>
                <a:rPr lang="en-GB" sz="1200" dirty="0">
                  <a:solidFill>
                    <a:srgbClr val="F0F0F0"/>
                  </a:solidFill>
                  <a:latin typeface="Arial Regular" panose="020B0704020202020204" charset="0"/>
                  <a:ea typeface="Calibri"/>
                  <a:cs typeface="Arial Regular" panose="020B0704020202020204" charset="0"/>
                </a:rPr>
                <a:t>Let </a:t>
              </a:r>
              <a:r>
                <a:rPr lang="en-GB" sz="1200" i="1" dirty="0">
                  <a:solidFill>
                    <a:srgbClr val="F0F0F0"/>
                  </a:solidFill>
                  <a:latin typeface="Arial Regular" panose="020B0704020202020204" charset="0"/>
                  <a:ea typeface="Calibri"/>
                  <a:cs typeface="Arial Regular" panose="020B0704020202020204" charset="0"/>
                </a:rPr>
                <a:t>m </a:t>
              </a:r>
              <a:r>
                <a:rPr lang="en-GB" sz="1200" dirty="0">
                  <a:solidFill>
                    <a:srgbClr val="F0F0F0"/>
                  </a:solidFill>
                  <a:latin typeface="Arial Regular" panose="020B0704020202020204" charset="0"/>
                  <a:ea typeface="Calibri"/>
                  <a:cs typeface="Arial Regular" panose="020B0704020202020204" charset="0"/>
                </a:rPr>
                <a:t>be the hidden state dimension and </a:t>
              </a:r>
              <a:r>
                <a:rPr lang="en-GB" sz="1200" i="1" dirty="0">
                  <a:solidFill>
                    <a:srgbClr val="F0F0F0"/>
                  </a:solidFill>
                  <a:latin typeface="Arial Regular" panose="020B0704020202020204" charset="0"/>
                  <a:ea typeface="Calibri"/>
                  <a:cs typeface="Arial Regular" panose="020B0704020202020204" charset="0"/>
                </a:rPr>
                <a:t>n </a:t>
              </a:r>
              <a:r>
                <a:rPr lang="en-GB" sz="1200" dirty="0">
                  <a:solidFill>
                    <a:srgbClr val="F0F0F0"/>
                  </a:solidFill>
                  <a:latin typeface="Arial Regular" panose="020B0704020202020204" charset="0"/>
                  <a:ea typeface="Calibri"/>
                  <a:cs typeface="Arial Regular" panose="020B0704020202020204" charset="0"/>
                </a:rPr>
                <a:t>be the observational dimension. A single realisation of the LDS of length T, denoted </a:t>
              </a:r>
              <a:r>
                <a:rPr lang="en-US" altLang="en-GB" sz="1200" dirty="0">
                  <a:solidFill>
                    <a:srgbClr val="F0F0F0"/>
                  </a:solidFill>
                  <a:latin typeface="Arial Regular" panose="020B0704020202020204" charset="0"/>
                  <a:ea typeface="Calibri"/>
                  <a:cs typeface="Arial Regular" panose="020B0704020202020204" charset="0"/>
                </a:rPr>
                <a:t>Y</a:t>
              </a:r>
              <a:r>
                <a:rPr lang="en-GB" sz="1200" b="1" dirty="0">
                  <a:solidFill>
                    <a:srgbClr val="F0F0F0"/>
                  </a:solidFill>
                  <a:latin typeface="Arial Regular" panose="020B0704020202020204" charset="0"/>
                  <a:ea typeface="Calibri"/>
                  <a:cs typeface="Arial Regular" panose="020B0704020202020204" charset="0"/>
                </a:rPr>
                <a:t>=</a:t>
              </a:r>
              <a:r>
                <a:rPr lang="en-GB" sz="1200" dirty="0">
                  <a:solidFill>
                    <a:srgbClr val="F0F0F0"/>
                  </a:solidFill>
                  <a:latin typeface="Arial Regular" panose="020B0704020202020204" charset="0"/>
                  <a:ea typeface="Calibri"/>
                  <a:cs typeface="Arial Regular" panose="020B0704020202020204" charset="0"/>
                </a:rPr>
                <a:t>{ </a:t>
              </a:r>
              <a:r>
                <a:rPr lang="en-US" altLang="en-GB" sz="1200" dirty="0">
                  <a:solidFill>
                    <a:srgbClr val="F0F0F0"/>
                  </a:solidFill>
                  <a:latin typeface="Arial Regular" panose="020B0704020202020204" charset="0"/>
                  <a:ea typeface="Calibri"/>
                  <a:cs typeface="Arial Regular" panose="020B0704020202020204" charset="0"/>
                </a:rPr>
                <a:t>y</a:t>
              </a:r>
              <a:r>
                <a:rPr lang="en-GB" sz="1200" i="1" baseline="-25000" dirty="0">
                  <a:solidFill>
                    <a:srgbClr val="F0F0F0"/>
                  </a:solidFill>
                  <a:latin typeface="Arial Regular" panose="020B0704020202020204" charset="0"/>
                  <a:ea typeface="Calibri"/>
                  <a:cs typeface="Arial Regular" panose="020B0704020202020204" charset="0"/>
                </a:rPr>
                <a:t>1,</a:t>
              </a:r>
              <a:r>
                <a:rPr lang="en-US" altLang="en-GB" sz="1200" dirty="0">
                  <a:solidFill>
                    <a:srgbClr val="F0F0F0"/>
                  </a:solidFill>
                  <a:latin typeface="Arial Regular" panose="020B0704020202020204" charset="0"/>
                  <a:ea typeface="Calibri"/>
                  <a:cs typeface="Arial Regular" panose="020B0704020202020204" charset="0"/>
                </a:rPr>
                <a:t>y</a:t>
              </a:r>
              <a:r>
                <a:rPr lang="en-GB" sz="1200" i="1" baseline="-25000" dirty="0">
                  <a:solidFill>
                    <a:srgbClr val="F0F0F0"/>
                  </a:solidFill>
                  <a:latin typeface="Arial Regular" panose="020B0704020202020204" charset="0"/>
                  <a:ea typeface="Calibri"/>
                  <a:cs typeface="Arial Regular" panose="020B0704020202020204" charset="0"/>
                </a:rPr>
                <a:t>2</a:t>
              </a:r>
              <a:r>
                <a:rPr lang="en-GB" sz="1200" i="1" dirty="0">
                  <a:solidFill>
                    <a:srgbClr val="F0F0F0"/>
                  </a:solidFill>
                  <a:latin typeface="Arial Regular" panose="020B0704020202020204" charset="0"/>
                  <a:ea typeface="Calibri"/>
                  <a:cs typeface="Arial Regular" panose="020B0704020202020204" charset="0"/>
                </a:rPr>
                <a:t> , ... , </a:t>
              </a:r>
              <a:r>
                <a:rPr lang="en-US" altLang="en-GB" sz="1200" dirty="0">
                  <a:solidFill>
                    <a:srgbClr val="F0F0F0"/>
                  </a:solidFill>
                  <a:latin typeface="Arial Regular" panose="020B0704020202020204" charset="0"/>
                  <a:ea typeface="Calibri"/>
                  <a:cs typeface="Arial Regular" panose="020B0704020202020204" charset="0"/>
                </a:rPr>
                <a:t>y</a:t>
              </a:r>
              <a:r>
                <a:rPr lang="en-GB" sz="1200" i="1" baseline="-25000" dirty="0">
                  <a:solidFill>
                    <a:srgbClr val="F0F0F0"/>
                  </a:solidFill>
                  <a:latin typeface="Arial Regular" panose="020B0704020202020204" charset="0"/>
                  <a:ea typeface="Calibri"/>
                  <a:cs typeface="Arial Regular" panose="020B0704020202020204" charset="0"/>
                </a:rPr>
                <a:t>T </a:t>
              </a:r>
              <a:r>
                <a:rPr lang="en-GB" sz="1200" dirty="0">
                  <a:solidFill>
                    <a:srgbClr val="F0F0F0"/>
                  </a:solidFill>
                  <a:latin typeface="Arial Regular" panose="020B0704020202020204" charset="0"/>
                  <a:ea typeface="Calibri"/>
                  <a:cs typeface="Arial Regular" panose="020B0704020202020204" charset="0"/>
                </a:rPr>
                <a:t>} ∈</a:t>
              </a:r>
              <a:r>
                <a:rPr lang="en-GB" sz="1200" dirty="0" err="1">
                  <a:solidFill>
                    <a:srgbClr val="F0F0F0"/>
                  </a:solidFill>
                  <a:latin typeface="Arial Regular" panose="020B0704020202020204" charset="0"/>
                  <a:ea typeface="Cambria Math" panose="02040503050406030204"/>
                  <a:cs typeface="Arial Regular" panose="020B0704020202020204" charset="0"/>
                </a:rPr>
                <a:t>ℝ</a:t>
              </a:r>
              <a:r>
                <a:rPr lang="en-US" altLang="en-GB" sz="1200" i="1" baseline="30000" dirty="0">
                  <a:solidFill>
                    <a:srgbClr val="F0F0F0"/>
                  </a:solidFill>
                  <a:latin typeface="Arial Regular" panose="020B0704020202020204" charset="0"/>
                  <a:ea typeface="Calibri"/>
                  <a:cs typeface="Arial Regular" panose="020B0704020202020204" charset="0"/>
                </a:rPr>
                <a:t>M</a:t>
              </a:r>
              <a:r>
                <a:rPr lang="en-GB" sz="1200" i="1" baseline="30000" dirty="0">
                  <a:solidFill>
                    <a:srgbClr val="F0F0F0"/>
                  </a:solidFill>
                  <a:latin typeface="Arial Regular" panose="020B0704020202020204" charset="0"/>
                  <a:ea typeface="Calibri"/>
                  <a:cs typeface="Arial Regular" panose="020B0704020202020204" charset="0"/>
                </a:rPr>
                <a:t>×</a:t>
              </a:r>
              <a:r>
                <a:rPr lang="en-US" altLang="en-GB" sz="1200" i="1" baseline="30000" dirty="0">
                  <a:solidFill>
                    <a:srgbClr val="F0F0F0"/>
                  </a:solidFill>
                  <a:latin typeface="Arial Regular" panose="020B0704020202020204" charset="0"/>
                  <a:ea typeface="Calibri"/>
                  <a:cs typeface="Arial Regular" panose="020B0704020202020204" charset="0"/>
                </a:rPr>
                <a:t>S</a:t>
              </a:r>
              <a:r>
                <a:rPr lang="en-GB" sz="1200" i="1" baseline="30000" dirty="0">
                  <a:solidFill>
                    <a:srgbClr val="F0F0F0"/>
                  </a:solidFill>
                  <a:latin typeface="Arial Regular" panose="020B0704020202020204" charset="0"/>
                  <a:ea typeface="Calibri"/>
                  <a:cs typeface="Arial Regular" panose="020B0704020202020204" charset="0"/>
                </a:rPr>
                <a:t>×T </a:t>
              </a:r>
              <a:r>
                <a:rPr lang="en-GB" sz="1200" dirty="0">
                  <a:solidFill>
                    <a:srgbClr val="F0F0F0"/>
                  </a:solidFill>
                  <a:latin typeface="Arial Regular" panose="020B0704020202020204" charset="0"/>
                  <a:ea typeface="Calibri"/>
                  <a:cs typeface="Arial Regular" panose="020B0704020202020204" charset="0"/>
                </a:rPr>
                <a:t>is defined by </a:t>
              </a:r>
              <a:r>
                <a:rPr lang="en-GB" sz="1200" i="1" dirty="0">
                  <a:solidFill>
                    <a:srgbClr val="F0F0F0"/>
                  </a:solidFill>
                  <a:latin typeface="Arial Regular" panose="020B0704020202020204" charset="0"/>
                  <a:ea typeface="Calibri"/>
                  <a:cs typeface="Arial Regular" panose="020B0704020202020204" charset="0"/>
                </a:rPr>
                <a:t>initial conditions </a:t>
              </a:r>
              <a:r>
                <a:rPr lang="en-US" altLang="en-GB" sz="1200" i="1" dirty="0">
                  <a:solidFill>
                    <a:srgbClr val="F0F0F0"/>
                  </a:solidFill>
                  <a:latin typeface="Arial Regular" panose="020B0704020202020204" charset="0"/>
                  <a:ea typeface="Calibri"/>
                  <a:cs typeface="Arial Regular" panose="020B0704020202020204" charset="0"/>
                </a:rPr>
                <a:t>X</a:t>
              </a:r>
              <a:r>
                <a:rPr lang="en-GB" sz="1200" baseline="-25000" dirty="0">
                  <a:solidFill>
                    <a:srgbClr val="F0F0F0"/>
                  </a:solidFill>
                  <a:latin typeface="Arial Regular" panose="020B0704020202020204" charset="0"/>
                  <a:ea typeface="Calibri"/>
                  <a:cs typeface="Arial Regular" panose="020B0704020202020204" charset="0"/>
                </a:rPr>
                <a:t>0 </a:t>
              </a:r>
              <a:r>
                <a:rPr lang="en-GB" sz="1200" dirty="0">
                  <a:solidFill>
                    <a:srgbClr val="F0F0F0"/>
                  </a:solidFill>
                  <a:latin typeface="Arial Regular" panose="020B0704020202020204" charset="0"/>
                  <a:ea typeface="Calibri"/>
                  <a:cs typeface="Arial Regular" panose="020B0704020202020204" charset="0"/>
                </a:rPr>
                <a:t>and system </a:t>
              </a:r>
              <a:r>
                <a:rPr lang="en-GB" sz="1200" i="1" dirty="0">
                  <a:solidFill>
                    <a:srgbClr val="F0F0F0"/>
                  </a:solidFill>
                  <a:latin typeface="Arial Regular" panose="020B0704020202020204" charset="0"/>
                  <a:ea typeface="Calibri"/>
                  <a:cs typeface="Arial Regular" panose="020B0704020202020204" charset="0"/>
                </a:rPr>
                <a:t>matrices </a:t>
              </a:r>
              <a:r>
                <a:rPr lang="en-US" altLang="en-GB" sz="1200" i="1" dirty="0">
                  <a:solidFill>
                    <a:srgbClr val="F0F0F0"/>
                  </a:solidFill>
                  <a:latin typeface="Arial Regular" panose="020B0704020202020204" charset="0"/>
                  <a:ea typeface="Calibri"/>
                  <a:cs typeface="Arial Regular" panose="020B0704020202020204" charset="0"/>
                </a:rPr>
                <a:t>G </a:t>
              </a:r>
              <a:r>
                <a:rPr lang="en-GB" sz="1200" dirty="0">
                  <a:solidFill>
                    <a:srgbClr val="F0F0F0"/>
                  </a:solidFill>
                  <a:latin typeface="Arial Regular" panose="020B0704020202020204" charset="0"/>
                  <a:ea typeface="Calibri"/>
                  <a:cs typeface="Arial Regular" panose="020B0704020202020204" charset="0"/>
                </a:rPr>
                <a:t>and </a:t>
              </a:r>
              <a:r>
                <a:rPr lang="en-US" altLang="en-GB" sz="1200" dirty="0">
                  <a:solidFill>
                    <a:srgbClr val="F0F0F0"/>
                  </a:solidFill>
                  <a:latin typeface="Arial Regular" panose="020B0704020202020204" charset="0"/>
                  <a:ea typeface="Calibri"/>
                  <a:cs typeface="Arial Regular" panose="020B0704020202020204" charset="0"/>
                </a:rPr>
                <a:t>F</a:t>
              </a:r>
              <a:r>
                <a:rPr lang="en-GB" sz="1200" b="1" dirty="0">
                  <a:solidFill>
                    <a:srgbClr val="F0F0F0"/>
                  </a:solidFill>
                  <a:latin typeface="Arial Regular" panose="020B0704020202020204" charset="0"/>
                  <a:ea typeface="Calibri"/>
                  <a:cs typeface="Arial Regular" panose="020B0704020202020204" charset="0"/>
                </a:rPr>
                <a:t> </a:t>
              </a:r>
              <a:r>
                <a:rPr lang="en-GB" sz="1200" dirty="0">
                  <a:solidFill>
                    <a:srgbClr val="F0F0F0"/>
                  </a:solidFill>
                  <a:latin typeface="Arial Regular" panose="020B0704020202020204" charset="0"/>
                  <a:ea typeface="Calibri"/>
                  <a:cs typeface="Arial Regular" panose="020B0704020202020204" charset="0"/>
                </a:rPr>
                <a:t>as</a:t>
              </a:r>
              <a:endParaRPr lang="en-GB" sz="1200" dirty="0">
                <a:solidFill>
                  <a:srgbClr val="F0F0F0"/>
                </a:solidFill>
                <a:latin typeface="Arial Regular" panose="020B0704020202020204" charset="0"/>
                <a:ea typeface="Calibri"/>
                <a:cs typeface="Arial Regular" panose="020B0704020202020204" charset="0"/>
              </a:endParaRPr>
            </a:p>
            <a:p>
              <a:pPr marL="0" indent="0" algn="just" defTabSz="457200">
                <a:spcBef>
                  <a:spcPct val="0"/>
                </a:spcBef>
                <a:spcAft>
                  <a:spcPct val="0"/>
                </a:spcAft>
              </a:pPr>
              <a:endParaRPr lang="en-GB" sz="1200" dirty="0">
                <a:solidFill>
                  <a:srgbClr val="F0F0F0"/>
                </a:solidFill>
                <a:latin typeface="Arial Regular" panose="020B0704020202020204" charset="0"/>
                <a:ea typeface="Calibri"/>
                <a:cs typeface="Arial Regular" panose="020B0704020202020204" charset="0"/>
              </a:endParaRPr>
            </a:p>
            <a:p>
              <a:pPr marL="0" indent="0" algn="just" defTabSz="457200">
                <a:spcBef>
                  <a:spcPct val="0"/>
                </a:spcBef>
                <a:spcAft>
                  <a:spcPct val="0"/>
                </a:spcAft>
              </a:pPr>
              <a:endParaRPr lang="en-GB" sz="1200" dirty="0">
                <a:solidFill>
                  <a:srgbClr val="F0F0F0"/>
                </a:solidFill>
                <a:latin typeface="Arial Regular" panose="020B0704020202020204" charset="0"/>
                <a:ea typeface="Calibri"/>
                <a:cs typeface="Arial Regular" panose="020B0704020202020204" charset="0"/>
              </a:endParaRPr>
            </a:p>
            <a:p>
              <a:pPr marL="0" indent="0" algn="just" defTabSz="457200">
                <a:spcBef>
                  <a:spcPct val="0"/>
                </a:spcBef>
                <a:spcAft>
                  <a:spcPct val="0"/>
                </a:spcAft>
              </a:pPr>
              <a:endParaRPr lang="en-GB" sz="1200" dirty="0">
                <a:solidFill>
                  <a:srgbClr val="F0F0F0"/>
                </a:solidFill>
                <a:latin typeface="Arial Regular" panose="020B0704020202020204" charset="0"/>
                <a:ea typeface="Calibri"/>
                <a:cs typeface="Arial Regular" panose="020B0704020202020204" charset="0"/>
              </a:endParaRPr>
            </a:p>
            <a:p>
              <a:pPr marL="0" indent="0" algn="just" defTabSz="457200">
                <a:spcBef>
                  <a:spcPct val="0"/>
                </a:spcBef>
                <a:spcAft>
                  <a:spcPct val="0"/>
                </a:spcAft>
              </a:pPr>
              <a:endParaRPr lang="en-GB" sz="1200" dirty="0">
                <a:solidFill>
                  <a:srgbClr val="F0F0F0"/>
                </a:solidFill>
                <a:latin typeface="Arial Regular" panose="020B0704020202020204" charset="0"/>
                <a:ea typeface="Calibri"/>
                <a:cs typeface="Arial Regular" panose="020B0704020202020204" charset="0"/>
              </a:endParaRPr>
            </a:p>
            <a:p>
              <a:pPr marL="0" indent="0" algn="just" defTabSz="457200">
                <a:spcBef>
                  <a:spcPct val="0"/>
                </a:spcBef>
                <a:spcAft>
                  <a:spcPct val="0"/>
                </a:spcAft>
              </a:pPr>
              <a:endParaRPr lang="en-GB" sz="1200" dirty="0">
                <a:solidFill>
                  <a:srgbClr val="F0F0F0"/>
                </a:solidFill>
                <a:latin typeface="Arial Regular" panose="020B0704020202020204" charset="0"/>
                <a:ea typeface="Calibri"/>
                <a:cs typeface="Arial Regular" panose="020B0704020202020204" charset="0"/>
              </a:endParaRPr>
            </a:p>
            <a:p>
              <a:pPr marL="0" indent="0" algn="just" defTabSz="457200">
                <a:spcBef>
                  <a:spcPct val="0"/>
                </a:spcBef>
                <a:spcAft>
                  <a:spcPct val="0"/>
                </a:spcAft>
              </a:pPr>
              <a:r>
                <a:rPr lang="en-GB" sz="1200" dirty="0">
                  <a:solidFill>
                    <a:srgbClr val="F0F0F0"/>
                  </a:solidFill>
                  <a:latin typeface="Arial Regular" panose="020B0704020202020204" charset="0"/>
                  <a:ea typeface="Calibri"/>
                  <a:cs typeface="Arial Regular" panose="020B0704020202020204" charset="0"/>
                  <a:sym typeface="+mn-ea"/>
                </a:rPr>
                <a:t>where </a:t>
              </a:r>
              <a:r>
                <a:rPr lang="en-US" altLang="en-GB" sz="1200" dirty="0">
                  <a:solidFill>
                    <a:srgbClr val="F0F0F0"/>
                  </a:solidFill>
                  <a:latin typeface="Arial Regular" panose="020B0704020202020204" charset="0"/>
                  <a:ea typeface="Calibri"/>
                  <a:cs typeface="Arial Regular" panose="020B0704020202020204" charset="0"/>
                  <a:sym typeface="+mn-ea"/>
                </a:rPr>
                <a:t>X</a:t>
              </a:r>
              <a:r>
                <a:rPr lang="en-GB" sz="1200" i="1" baseline="-25000" dirty="0">
                  <a:solidFill>
                    <a:srgbClr val="F0F0F0"/>
                  </a:solidFill>
                  <a:latin typeface="Arial Regular" panose="020B0704020202020204" charset="0"/>
                  <a:ea typeface="Calibri"/>
                  <a:cs typeface="Arial Regular" panose="020B0704020202020204" charset="0"/>
                  <a:sym typeface="+mn-ea"/>
                </a:rPr>
                <a:t>t </a:t>
              </a:r>
              <a:r>
                <a:rPr lang="en-GB" sz="1200" dirty="0">
                  <a:solidFill>
                    <a:srgbClr val="F0F0F0"/>
                  </a:solidFill>
                  <a:latin typeface="Arial Regular" panose="020B0704020202020204" charset="0"/>
                  <a:ea typeface="Calibri"/>
                  <a:cs typeface="Arial Regular" panose="020B0704020202020204" charset="0"/>
                  <a:sym typeface="+mn-ea"/>
                </a:rPr>
                <a:t>∈ </a:t>
              </a:r>
              <a:r>
                <a:rPr lang="en-GB" sz="1200" dirty="0" err="1">
                  <a:solidFill>
                    <a:srgbClr val="F0F0F0"/>
                  </a:solidFill>
                  <a:latin typeface="Arial Regular" panose="020B0704020202020204" charset="0"/>
                  <a:ea typeface="Calibri"/>
                  <a:cs typeface="Arial Regular" panose="020B0704020202020204" charset="0"/>
                  <a:sym typeface="+mn-ea"/>
                </a:rPr>
                <a:t>ℝ</a:t>
              </a:r>
              <a:r>
                <a:rPr lang="en-GB" sz="1200" i="1" baseline="30000" dirty="0" err="1">
                  <a:solidFill>
                    <a:srgbClr val="F0F0F0"/>
                  </a:solidFill>
                  <a:latin typeface="Arial Regular" panose="020B0704020202020204" charset="0"/>
                  <a:ea typeface="Calibri"/>
                  <a:cs typeface="Arial Regular" panose="020B0704020202020204" charset="0"/>
                  <a:sym typeface="+mn-ea"/>
                </a:rPr>
                <a:t>m×s</a:t>
              </a:r>
              <a:r>
                <a:rPr lang="en-GB" sz="1200" i="1" baseline="30000" dirty="0">
                  <a:solidFill>
                    <a:srgbClr val="F0F0F0"/>
                  </a:solidFill>
                  <a:latin typeface="Arial Regular" panose="020B0704020202020204" charset="0"/>
                  <a:ea typeface="Calibri"/>
                  <a:cs typeface="Arial Regular" panose="020B0704020202020204" charset="0"/>
                  <a:sym typeface="+mn-ea"/>
                </a:rPr>
                <a:t> </a:t>
              </a:r>
              <a:r>
                <a:rPr lang="en-GB" sz="1200" dirty="0">
                  <a:solidFill>
                    <a:srgbClr val="F0F0F0"/>
                  </a:solidFill>
                  <a:latin typeface="Arial Regular" panose="020B0704020202020204" charset="0"/>
                  <a:ea typeface="Calibri"/>
                  <a:cs typeface="Arial Regular" panose="020B0704020202020204" charset="0"/>
                  <a:sym typeface="+mn-ea"/>
                </a:rPr>
                <a:t>is the vector autoregressive processes with hidden components and </a:t>
              </a:r>
              <a:r>
                <a:rPr lang="en-GB" sz="1200" i="1" dirty="0">
                  <a:solidFill>
                    <a:srgbClr val="F0F0F0"/>
                  </a:solidFill>
                  <a:latin typeface="Arial Regular" panose="020B0704020202020204" charset="0"/>
                  <a:ea typeface="Calibri"/>
                  <a:cs typeface="Arial Regular" panose="020B0704020202020204" charset="0"/>
                  <a:sym typeface="+mn-ea"/>
                </a:rPr>
                <a:t>{</a:t>
              </a:r>
              <a:r>
                <a:rPr lang="en-GB" sz="1200" i="1" dirty="0" err="1">
                  <a:solidFill>
                    <a:srgbClr val="F0F0F0"/>
                  </a:solidFill>
                  <a:latin typeface="Arial Regular" panose="020B0704020202020204" charset="0"/>
                  <a:ea typeface="Calibri"/>
                  <a:cs typeface="Arial Regular" panose="020B0704020202020204" charset="0"/>
                  <a:sym typeface="+mn-ea"/>
                </a:rPr>
                <a:t>ω</a:t>
              </a:r>
              <a:r>
                <a:rPr lang="en-GB" sz="1200" i="1" baseline="-25000" dirty="0" err="1">
                  <a:solidFill>
                    <a:srgbClr val="F0F0F0"/>
                  </a:solidFill>
                  <a:latin typeface="Arial Regular" panose="020B0704020202020204" charset="0"/>
                  <a:ea typeface="Calibri"/>
                  <a:cs typeface="Arial Regular" panose="020B0704020202020204" charset="0"/>
                  <a:sym typeface="+mn-ea"/>
                </a:rPr>
                <a:t>t</a:t>
              </a:r>
              <a:r>
                <a:rPr lang="en-GB" sz="1200" dirty="0" err="1">
                  <a:solidFill>
                    <a:srgbClr val="F0F0F0"/>
                  </a:solidFill>
                  <a:latin typeface="Arial Regular" panose="020B0704020202020204" charset="0"/>
                  <a:ea typeface="Calibri"/>
                  <a:cs typeface="Arial Regular" panose="020B0704020202020204" charset="0"/>
                  <a:sym typeface="+mn-ea"/>
                </a:rPr>
                <a:t>,υ</a:t>
              </a:r>
              <a:r>
                <a:rPr lang="en-GB" sz="1200" i="1" baseline="-25000" dirty="0" err="1">
                  <a:solidFill>
                    <a:srgbClr val="F0F0F0"/>
                  </a:solidFill>
                  <a:latin typeface="Arial Regular" panose="020B0704020202020204" charset="0"/>
                  <a:ea typeface="Calibri"/>
                  <a:cs typeface="Arial Regular" panose="020B0704020202020204" charset="0"/>
                  <a:sym typeface="+mn-ea"/>
                </a:rPr>
                <a:t>t</a:t>
              </a:r>
              <a:r>
                <a:rPr lang="en-GB" sz="1200" i="1" dirty="0">
                  <a:solidFill>
                    <a:srgbClr val="F0F0F0"/>
                  </a:solidFill>
                  <a:latin typeface="Arial Regular" panose="020B0704020202020204" charset="0"/>
                  <a:ea typeface="Calibri"/>
                  <a:cs typeface="Arial Regular" panose="020B0704020202020204" charset="0"/>
                  <a:sym typeface="+mn-ea"/>
                </a:rPr>
                <a:t>}</a:t>
              </a:r>
              <a:r>
                <a:rPr lang="en-GB" sz="1200" b="1" i="1" baseline="-25000" dirty="0">
                  <a:solidFill>
                    <a:srgbClr val="F0F0F0"/>
                  </a:solidFill>
                  <a:latin typeface="Arial Regular" panose="020B0704020202020204" charset="0"/>
                  <a:ea typeface="Calibri"/>
                  <a:cs typeface="Arial Regular" panose="020B0704020202020204" charset="0"/>
                  <a:sym typeface="+mn-ea"/>
                </a:rPr>
                <a:t>t</a:t>
              </a:r>
              <a:r>
                <a:rPr lang="en-GB" sz="1200" baseline="-25000" dirty="0">
                  <a:solidFill>
                    <a:srgbClr val="F0F0F0"/>
                  </a:solidFill>
                  <a:latin typeface="Arial Regular" panose="020B0704020202020204" charset="0"/>
                  <a:ea typeface="Calibri"/>
                  <a:cs typeface="Arial Regular" panose="020B0704020202020204" charset="0"/>
                  <a:sym typeface="+mn-ea"/>
                </a:rPr>
                <a:t>∈</a:t>
              </a:r>
              <a:r>
                <a:rPr lang="en-GB" sz="1200" b="1" i="1" baseline="-25000" dirty="0">
                  <a:solidFill>
                    <a:srgbClr val="F0F0F0"/>
                  </a:solidFill>
                  <a:latin typeface="Arial Regular" panose="020B0704020202020204" charset="0"/>
                  <a:ea typeface="Calibri"/>
                  <a:cs typeface="Arial Regular" panose="020B0704020202020204" charset="0"/>
                  <a:sym typeface="+mn-ea"/>
                </a:rPr>
                <a:t>{</a:t>
              </a:r>
              <a:r>
                <a:rPr lang="en-GB" sz="1200" b="1" baseline="-25000" dirty="0">
                  <a:solidFill>
                    <a:srgbClr val="F0F0F0"/>
                  </a:solidFill>
                  <a:latin typeface="Arial Regular" panose="020B0704020202020204" charset="0"/>
                  <a:ea typeface="Calibri"/>
                  <a:cs typeface="Arial Regular" panose="020B0704020202020204" charset="0"/>
                  <a:sym typeface="+mn-ea"/>
                </a:rPr>
                <a:t>1,2,...,</a:t>
              </a:r>
              <a:r>
                <a:rPr lang="en-GB" sz="1200" b="1" i="1" baseline="-25000" dirty="0">
                  <a:solidFill>
                    <a:srgbClr val="F0F0F0"/>
                  </a:solidFill>
                  <a:latin typeface="Arial Regular" panose="020B0704020202020204" charset="0"/>
                  <a:ea typeface="Calibri"/>
                  <a:cs typeface="Arial Regular" panose="020B0704020202020204" charset="0"/>
                  <a:sym typeface="+mn-ea"/>
                </a:rPr>
                <a:t>T}</a:t>
              </a:r>
              <a:r>
                <a:rPr lang="zh-CN" altLang="en-US" sz="1200" b="1" i="1" baseline="-25000" dirty="0">
                  <a:solidFill>
                    <a:srgbClr val="F0F0F0"/>
                  </a:solidFill>
                  <a:latin typeface="Arial Regular" panose="020B0704020202020204" charset="0"/>
                  <a:ea typeface="Calibri"/>
                  <a:cs typeface="Arial Regular" panose="020B0704020202020204" charset="0"/>
                  <a:sym typeface="+mn-ea"/>
                </a:rPr>
                <a:t> </a:t>
              </a:r>
              <a:r>
                <a:rPr lang="en-GB" sz="1200" dirty="0">
                  <a:solidFill>
                    <a:srgbClr val="F0F0F0"/>
                  </a:solidFill>
                  <a:latin typeface="Arial Regular" panose="020B0704020202020204" charset="0"/>
                  <a:ea typeface="Calibri"/>
                  <a:cs typeface="Arial Regular" panose="020B0704020202020204" charset="0"/>
                  <a:sym typeface="+mn-ea"/>
                </a:rPr>
                <a:t>are normally distributed process and observation noises with zero mean and covariance of </a:t>
              </a:r>
              <a:r>
                <a:rPr lang="en-GB" sz="1200" b="1" dirty="0" err="1">
                  <a:solidFill>
                    <a:srgbClr val="F0F0F0"/>
                  </a:solidFill>
                  <a:latin typeface="Arial Regular" panose="020B0704020202020204" charset="0"/>
                  <a:ea typeface="Calibri"/>
                  <a:cs typeface="Arial Regular" panose="020B0704020202020204" charset="0"/>
                  <a:sym typeface="+mn-ea"/>
                </a:rPr>
                <a:t>Σ</a:t>
              </a:r>
              <a:r>
                <a:rPr lang="en-US" altLang="en-GB" sz="1200" b="1" baseline="-25000" dirty="0">
                  <a:solidFill>
                    <a:srgbClr val="F0F0F0"/>
                  </a:solidFill>
                  <a:latin typeface="Arial Regular" panose="020B0704020202020204" charset="0"/>
                  <a:ea typeface="Calibri"/>
                  <a:cs typeface="Arial Regular" panose="020B0704020202020204" charset="0"/>
                  <a:sym typeface="+mn-ea"/>
                </a:rPr>
                <a:t>H</a:t>
              </a:r>
              <a:r>
                <a:rPr lang="en-GB" sz="1200" b="1" dirty="0">
                  <a:solidFill>
                    <a:srgbClr val="F0F0F0"/>
                  </a:solidFill>
                  <a:latin typeface="Arial Regular" panose="020B0704020202020204" charset="0"/>
                  <a:ea typeface="Calibri"/>
                  <a:cs typeface="Arial Regular" panose="020B0704020202020204" charset="0"/>
                  <a:sym typeface="+mn-ea"/>
                </a:rPr>
                <a:t> </a:t>
              </a:r>
              <a:r>
                <a:rPr lang="en-GB" sz="1200" dirty="0">
                  <a:solidFill>
                    <a:srgbClr val="F0F0F0"/>
                  </a:solidFill>
                  <a:latin typeface="Arial Regular" panose="020B0704020202020204" charset="0"/>
                  <a:ea typeface="Calibri"/>
                  <a:cs typeface="Arial Regular" panose="020B0704020202020204" charset="0"/>
                  <a:sym typeface="+mn-ea"/>
                </a:rPr>
                <a:t>and </a:t>
              </a:r>
              <a:r>
                <a:rPr lang="en-GB" sz="1200" b="1" dirty="0" err="1">
                  <a:solidFill>
                    <a:srgbClr val="F0F0F0"/>
                  </a:solidFill>
                  <a:latin typeface="Arial Regular" panose="020B0704020202020204" charset="0"/>
                  <a:ea typeface="Calibri"/>
                  <a:cs typeface="Arial Regular" panose="020B0704020202020204" charset="0"/>
                  <a:sym typeface="+mn-ea"/>
                </a:rPr>
                <a:t>Σ</a:t>
              </a:r>
              <a:r>
                <a:rPr lang="en-US" altLang="en-GB" sz="1200" b="1" baseline="-25000" dirty="0">
                  <a:solidFill>
                    <a:srgbClr val="F0F0F0"/>
                  </a:solidFill>
                  <a:latin typeface="Arial Regular" panose="020B0704020202020204" charset="0"/>
                  <a:ea typeface="Calibri"/>
                  <a:cs typeface="Arial Regular" panose="020B0704020202020204" charset="0"/>
                  <a:sym typeface="+mn-ea"/>
                </a:rPr>
                <a:t>O</a:t>
              </a:r>
              <a:r>
                <a:rPr lang="en-GB" sz="1200" dirty="0">
                  <a:solidFill>
                    <a:srgbClr val="F0F0F0"/>
                  </a:solidFill>
                  <a:latin typeface="Arial Regular" panose="020B0704020202020204" charset="0"/>
                  <a:ea typeface="Calibri"/>
                  <a:cs typeface="Arial Regular" panose="020B0704020202020204" charset="0"/>
                  <a:sym typeface="+mn-ea"/>
                </a:rPr>
                <a:t> respectively. The transpose of </a:t>
              </a:r>
              <a:r>
                <a:rPr lang="en-US" altLang="en-GB" sz="1200" dirty="0">
                  <a:solidFill>
                    <a:srgbClr val="F0F0F0"/>
                  </a:solidFill>
                  <a:latin typeface="Arial Regular" panose="020B0704020202020204" charset="0"/>
                  <a:ea typeface="Calibri"/>
                  <a:cs typeface="Arial Regular" panose="020B0704020202020204" charset="0"/>
                  <a:sym typeface="+mn-ea"/>
                </a:rPr>
                <a:t>F</a:t>
              </a:r>
              <a:r>
                <a:rPr lang="en-GB" sz="1200" b="1" dirty="0">
                  <a:solidFill>
                    <a:srgbClr val="F0F0F0"/>
                  </a:solidFill>
                  <a:latin typeface="Arial Regular" panose="020B0704020202020204" charset="0"/>
                  <a:ea typeface="Calibri"/>
                  <a:cs typeface="Arial Regular" panose="020B0704020202020204" charset="0"/>
                  <a:sym typeface="+mn-ea"/>
                </a:rPr>
                <a:t> </a:t>
              </a:r>
              <a:r>
                <a:rPr lang="en-GB" sz="1200" dirty="0">
                  <a:solidFill>
                    <a:srgbClr val="F0F0F0"/>
                  </a:solidFill>
                  <a:latin typeface="Arial Regular" panose="020B0704020202020204" charset="0"/>
                  <a:ea typeface="Calibri"/>
                  <a:cs typeface="Arial Regular" panose="020B0704020202020204" charset="0"/>
                  <a:sym typeface="+mn-ea"/>
                </a:rPr>
                <a:t>is denoted as </a:t>
              </a:r>
              <a:r>
                <a:rPr lang="en-US" altLang="en-GB" sz="1200" dirty="0">
                  <a:solidFill>
                    <a:srgbClr val="F0F0F0"/>
                  </a:solidFill>
                  <a:latin typeface="Arial Regular" panose="020B0704020202020204" charset="0"/>
                  <a:ea typeface="Calibri"/>
                  <a:cs typeface="Arial Regular" panose="020B0704020202020204" charset="0"/>
                  <a:sym typeface="+mn-ea"/>
                </a:rPr>
                <a:t>F</a:t>
              </a:r>
              <a:r>
                <a:rPr lang="en-US" altLang="zh-CN" sz="1200" b="1" dirty="0">
                  <a:solidFill>
                    <a:srgbClr val="F0F0F0"/>
                  </a:solidFill>
                  <a:latin typeface="Arial Regular" panose="020B0704020202020204" charset="0"/>
                  <a:ea typeface="Calibri"/>
                  <a:cs typeface="Arial Regular" panose="020B0704020202020204" charset="0"/>
                  <a:sym typeface="+mn-ea"/>
                </a:rPr>
                <a:t>’</a:t>
              </a:r>
              <a:r>
                <a:rPr lang="en-GB" sz="1200" dirty="0">
                  <a:solidFill>
                    <a:srgbClr val="F0F0F0"/>
                  </a:solidFill>
                  <a:latin typeface="Arial Regular" panose="020B0704020202020204" charset="0"/>
                  <a:ea typeface="Calibri"/>
                  <a:cs typeface="Arial Regular" panose="020B0704020202020204" charset="0"/>
                  <a:sym typeface="+mn-ea"/>
                </a:rPr>
                <a:t>. Vector </a:t>
              </a:r>
              <a:r>
                <a:rPr lang="en-US" altLang="en-GB" sz="1200" dirty="0">
                  <a:solidFill>
                    <a:srgbClr val="F0F0F0"/>
                  </a:solidFill>
                  <a:latin typeface="Arial Regular" panose="020B0704020202020204" charset="0"/>
                  <a:ea typeface="Calibri"/>
                  <a:cs typeface="Arial Regular" panose="020B0704020202020204" charset="0"/>
                  <a:sym typeface="+mn-ea"/>
                </a:rPr>
                <a:t>Y</a:t>
              </a:r>
              <a:r>
                <a:rPr lang="en-GB" sz="1200" i="1" baseline="-25000" dirty="0">
                  <a:solidFill>
                    <a:srgbClr val="F0F0F0"/>
                  </a:solidFill>
                  <a:latin typeface="Arial Regular" panose="020B0704020202020204" charset="0"/>
                  <a:ea typeface="Calibri"/>
                  <a:cs typeface="Arial Regular" panose="020B0704020202020204" charset="0"/>
                  <a:sym typeface="+mn-ea"/>
                </a:rPr>
                <a:t>t </a:t>
              </a:r>
              <a:r>
                <a:rPr lang="en-GB" sz="1200" dirty="0">
                  <a:solidFill>
                    <a:srgbClr val="F0F0F0"/>
                  </a:solidFill>
                  <a:latin typeface="Arial Regular" panose="020B0704020202020204" charset="0"/>
                  <a:ea typeface="Calibri"/>
                  <a:cs typeface="Arial Regular" panose="020B0704020202020204" charset="0"/>
                  <a:sym typeface="+mn-ea"/>
                </a:rPr>
                <a:t>∈ </a:t>
              </a:r>
              <a:r>
                <a:rPr lang="en-GB" sz="1200" dirty="0" err="1">
                  <a:solidFill>
                    <a:srgbClr val="F0F0F0"/>
                  </a:solidFill>
                  <a:latin typeface="Arial Regular" panose="020B0704020202020204" charset="0"/>
                  <a:ea typeface="Calibri"/>
                  <a:cs typeface="Arial Regular" panose="020B0704020202020204" charset="0"/>
                  <a:sym typeface="+mn-ea"/>
                </a:rPr>
                <a:t>ℝ</a:t>
              </a:r>
              <a:r>
                <a:rPr lang="en-GB" sz="1200" i="1" baseline="30000" dirty="0" err="1">
                  <a:solidFill>
                    <a:srgbClr val="F0F0F0"/>
                  </a:solidFill>
                  <a:latin typeface="Arial Regular" panose="020B0704020202020204" charset="0"/>
                  <a:ea typeface="Calibri"/>
                  <a:cs typeface="Arial Regular" panose="020B0704020202020204" charset="0"/>
                  <a:sym typeface="+mn-ea"/>
                </a:rPr>
                <a:t>n×s</a:t>
              </a:r>
              <a:r>
                <a:rPr lang="en-GB" sz="1200" i="1" baseline="30000" dirty="0">
                  <a:solidFill>
                    <a:srgbClr val="F0F0F0"/>
                  </a:solidFill>
                  <a:latin typeface="Arial Regular" panose="020B0704020202020204" charset="0"/>
                  <a:ea typeface="Calibri"/>
                  <a:cs typeface="Arial Regular" panose="020B0704020202020204" charset="0"/>
                  <a:sym typeface="+mn-ea"/>
                </a:rPr>
                <a:t> </a:t>
              </a:r>
              <a:r>
                <a:rPr lang="zh-CN" altLang="en-US" sz="1200" i="1" baseline="30000" dirty="0">
                  <a:solidFill>
                    <a:srgbClr val="F0F0F0"/>
                  </a:solidFill>
                  <a:latin typeface="Arial Regular" panose="020B0704020202020204" charset="0"/>
                  <a:ea typeface="Calibri"/>
                  <a:cs typeface="Arial Regular" panose="020B0704020202020204" charset="0"/>
                  <a:sym typeface="+mn-ea"/>
                </a:rPr>
                <a:t> </a:t>
              </a:r>
              <a:r>
                <a:rPr lang="en-GB" sz="1200" dirty="0">
                  <a:solidFill>
                    <a:srgbClr val="F0F0F0"/>
                  </a:solidFill>
                  <a:latin typeface="Arial Regular" panose="020B0704020202020204" charset="0"/>
                  <a:ea typeface="Calibri"/>
                  <a:cs typeface="Arial Regular" panose="020B0704020202020204" charset="0"/>
                  <a:sym typeface="+mn-ea"/>
                </a:rPr>
                <a:t>is the observed output of the system.</a:t>
              </a:r>
              <a:endParaRPr lang="en-GB" sz="1200" dirty="0">
                <a:solidFill>
                  <a:srgbClr val="F0F0F0"/>
                </a:solidFill>
                <a:latin typeface="Arial Regular" panose="020B0704020202020204" charset="0"/>
                <a:ea typeface="Calibri"/>
                <a:cs typeface="Arial Regular" panose="020B0704020202020204" charset="0"/>
              </a:endParaRPr>
            </a:p>
            <a:p>
              <a:pPr marL="0" indent="0" algn="just" defTabSz="457200">
                <a:spcBef>
                  <a:spcPct val="0"/>
                </a:spcBef>
                <a:spcAft>
                  <a:spcPct val="0"/>
                </a:spcAft>
              </a:pPr>
              <a:r>
                <a:rPr lang="en-GB" sz="1200" dirty="0">
                  <a:solidFill>
                    <a:srgbClr val="F0F0F0"/>
                  </a:solidFill>
                  <a:latin typeface="Arial Regular" panose="020B0704020202020204" charset="0"/>
                  <a:ea typeface="Calibri"/>
                  <a:cs typeface="Arial Regular" panose="020B0704020202020204" charset="0"/>
                </a:rPr>
                <a:t> </a:t>
              </a:r>
              <a:endParaRPr lang="en-GB" sz="1200" dirty="0">
                <a:solidFill>
                  <a:srgbClr val="F0F0F0"/>
                </a:solidFill>
                <a:latin typeface="Arial Regular" panose="020B0704020202020204" charset="0"/>
                <a:ea typeface="Calibri"/>
                <a:cs typeface="Arial Regular" panose="020B0704020202020204" charset="0"/>
              </a:endParaRPr>
            </a:p>
            <a:p>
              <a:pPr marL="0" indent="0" algn="r" defTabSz="457200">
                <a:spcBef>
                  <a:spcPct val="0"/>
                </a:spcBef>
                <a:spcAft>
                  <a:spcPct val="0"/>
                </a:spcAft>
              </a:pPr>
              <a:r>
                <a:rPr lang="en-GB" sz="1200" dirty="0">
                  <a:solidFill>
                    <a:srgbClr val="F0F0F0"/>
                  </a:solidFill>
                  <a:latin typeface="Arial Regular" panose="020B0704020202020204" charset="0"/>
                  <a:ea typeface="Calibri"/>
                  <a:cs typeface="Arial Regular" panose="020B0704020202020204" charset="0"/>
                </a:rPr>
                <a:t>                     </a:t>
              </a:r>
              <a:endParaRPr lang="en-GB" altLang="zh-CN" sz="1200" dirty="0">
                <a:solidFill>
                  <a:srgbClr val="F0F0F0"/>
                </a:solidFill>
                <a:latin typeface="Arial Regular" panose="020B0704020202020204" charset="0"/>
                <a:ea typeface="Calibri"/>
                <a:cs typeface="Arial Regular" panose="020B0704020202020204" charset="0"/>
              </a:endParaRPr>
            </a:p>
          </p:txBody>
        </p:sp>
        <p:pic>
          <p:nvPicPr>
            <p:cNvPr id="19" name="334E55B0-647D-440b-865C-3EC943EB4CBC-1" descr="/private/var/folders/3m/79tl3y611yb3nh_j7ws55tvw0000gn/T/com.kingsoft.wpsoffice.mac.global/wpsoffice.lDeKEBwpsoffice"/>
            <p:cNvPicPr>
              <a:picLocks noChangeAspect="1"/>
            </p:cNvPicPr>
            <p:nvPr/>
          </p:nvPicPr>
          <p:blipFill>
            <a:blip r:embed="rId1"/>
            <a:stretch>
              <a:fillRect/>
            </a:stretch>
          </p:blipFill>
          <p:spPr>
            <a:xfrm>
              <a:off x="7345" y="4686"/>
              <a:ext cx="2429" cy="326"/>
            </a:xfrm>
            <a:prstGeom prst="rect">
              <a:avLst/>
            </a:prstGeom>
            <a:noFill/>
            <a:ln>
              <a:noFill/>
            </a:ln>
            <a:extLst>
              <a:ext uri="{909E8E84-426E-40DD-AFC4-6F175D3DCCD1}">
                <a14:hiddenFill xmlns:a14="http://schemas.microsoft.com/office/drawing/2010/main">
                  <a:solidFill>
                    <a:srgbClr val="2F75E2"/>
                  </a:solidFill>
                </a14:hiddenFill>
              </a:ext>
            </a:extLst>
          </p:spPr>
        </p:pic>
        <p:pic>
          <p:nvPicPr>
            <p:cNvPr id="45" name="334E55B0-647D-440b-865C-3EC943EB4CBC-2" descr="/private/var/folders/3m/79tl3y611yb3nh_j7ws55tvw0000gn/T/com.kingsoft.wpsoffice.mac.global/wpsoffice.DDiVCcwpsoffice"/>
            <p:cNvPicPr>
              <a:picLocks noChangeAspect="1"/>
            </p:cNvPicPr>
            <p:nvPr/>
          </p:nvPicPr>
          <p:blipFill>
            <a:blip r:embed="rId2"/>
            <a:stretch>
              <a:fillRect/>
            </a:stretch>
          </p:blipFill>
          <p:spPr>
            <a:xfrm>
              <a:off x="7331" y="4998"/>
              <a:ext cx="2457" cy="414"/>
            </a:xfrm>
            <a:prstGeom prst="rect">
              <a:avLst/>
            </a:prstGeom>
            <a:noFill/>
            <a:ln>
              <a:noFill/>
            </a:ln>
            <a:extLst>
              <a:ext uri="{909E8E84-426E-40DD-AFC4-6F175D3DCCD1}">
                <a14:hiddenFill xmlns:a14="http://schemas.microsoft.com/office/drawing/2010/main">
                  <a:solidFill>
                    <a:srgbClr val="2F75E2"/>
                  </a:solidFill>
                </a14:hiddenFill>
              </a:ext>
            </a:extLst>
          </p:spPr>
        </p:pic>
        <p:pic>
          <p:nvPicPr>
            <p:cNvPr id="46" name="334E55B0-647D-440b-865C-3EC943EB4CBC-1" descr="/private/var/folders/3m/79tl3y611yb3nh_j7ws55tvw0000gn/T/com.kingsoft.wpsoffice.mac.global/wpsoffice.wOZycRwpsoffice"/>
            <p:cNvPicPr>
              <a:picLocks noChangeAspect="1"/>
            </p:cNvPicPr>
            <p:nvPr/>
          </p:nvPicPr>
          <p:blipFill>
            <a:blip r:embed="rId3"/>
            <a:stretch>
              <a:fillRect/>
            </a:stretch>
          </p:blipFill>
          <p:spPr>
            <a:xfrm>
              <a:off x="9991" y="4686"/>
              <a:ext cx="2689" cy="327"/>
            </a:xfrm>
            <a:prstGeom prst="rect">
              <a:avLst/>
            </a:prstGeom>
            <a:noFill/>
            <a:ln>
              <a:noFill/>
            </a:ln>
            <a:extLst>
              <a:ext uri="{909E8E84-426E-40DD-AFC4-6F175D3DCCD1}">
                <a14:hiddenFill xmlns:a14="http://schemas.microsoft.com/office/drawing/2010/main">
                  <a:solidFill>
                    <a:srgbClr val="2F75E2"/>
                  </a:solidFill>
                </a14:hiddenFill>
              </a:ext>
            </a:extLst>
          </p:spPr>
        </p:pic>
        <p:pic>
          <p:nvPicPr>
            <p:cNvPr id="47" name="334E55B0-647D-440b-865C-3EC943EB4CBC-3" descr="/private/var/folders/3m/79tl3y611yb3nh_j7ws55tvw0000gn/T/com.kingsoft.wpsoffice.mac.global/wpsoffice.PcfYCGwpsoffice"/>
            <p:cNvPicPr>
              <a:picLocks noChangeAspect="1"/>
            </p:cNvPicPr>
            <p:nvPr/>
          </p:nvPicPr>
          <p:blipFill>
            <a:blip r:embed="rId4"/>
            <a:stretch>
              <a:fillRect/>
            </a:stretch>
          </p:blipFill>
          <p:spPr>
            <a:xfrm>
              <a:off x="9991" y="5042"/>
              <a:ext cx="2689" cy="327"/>
            </a:xfrm>
            <a:prstGeom prst="rect">
              <a:avLst/>
            </a:prstGeom>
            <a:noFill/>
            <a:ln>
              <a:noFill/>
            </a:ln>
            <a:extLst>
              <a:ext uri="{909E8E84-426E-40DD-AFC4-6F175D3DCCD1}">
                <a14:hiddenFill xmlns:a14="http://schemas.microsoft.com/office/drawing/2010/main">
                  <a:solidFill>
                    <a:srgbClr val="2F75E2"/>
                  </a:solidFill>
                </a14:hiddenFill>
              </a:ext>
            </a:extLst>
          </p:spPr>
        </p:pic>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5"/>
          <p:cNvSpPr/>
          <p:nvPr/>
        </p:nvSpPr>
        <p:spPr>
          <a:xfrm>
            <a:off x="0" y="190500"/>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Real-World Performance: ECG Data</a:t>
            </a:r>
            <a:endParaRPr sz="1200" b="0" i="0" u="none" strike="noStrike" cap="none"/>
          </a:p>
        </p:txBody>
      </p:sp>
      <p:sp>
        <p:nvSpPr>
          <p:cNvPr id="263" name="Google Shape;263;p25"/>
          <p:cNvSpPr/>
          <p:nvPr/>
        </p:nvSpPr>
        <p:spPr>
          <a:xfrm>
            <a:off x="190500" y="762000"/>
            <a:ext cx="4267200" cy="4191000"/>
          </a:xfrm>
          <a:custGeom>
            <a:avLst/>
            <a:gdLst/>
            <a:ahLst/>
            <a:cxnLst/>
            <a:rect l="l" t="t" r="r" b="b"/>
            <a:pathLst>
              <a:path w="5689600" h="5588000" extrusionOk="0">
                <a:moveTo>
                  <a:pt x="101590" y="0"/>
                </a:moveTo>
                <a:lnTo>
                  <a:pt x="5588010" y="0"/>
                </a:lnTo>
                <a:cubicBezTo>
                  <a:pt x="5644117" y="0"/>
                  <a:pt x="5689600" y="45483"/>
                  <a:pt x="5689600" y="101590"/>
                </a:cubicBezTo>
                <a:lnTo>
                  <a:pt x="5689600" y="5486410"/>
                </a:lnTo>
                <a:cubicBezTo>
                  <a:pt x="5689600" y="5542517"/>
                  <a:pt x="5644117" y="5588000"/>
                  <a:pt x="5588010" y="5588000"/>
                </a:cubicBezTo>
                <a:lnTo>
                  <a:pt x="101590" y="5588000"/>
                </a:lnTo>
                <a:cubicBezTo>
                  <a:pt x="45483" y="5588000"/>
                  <a:pt x="0" y="5542517"/>
                  <a:pt x="0" y="5486410"/>
                </a:cubicBezTo>
                <a:lnTo>
                  <a:pt x="0" y="101590"/>
                </a:lnTo>
                <a:cubicBezTo>
                  <a:pt x="0" y="45521"/>
                  <a:pt x="45521" y="0"/>
                  <a:pt x="101590"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64" name="Google Shape;264;p25"/>
          <p:cNvSpPr/>
          <p:nvPr/>
        </p:nvSpPr>
        <p:spPr>
          <a:xfrm>
            <a:off x="1127225" y="1280160"/>
            <a:ext cx="2771700" cy="2667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8C96A8"/>
              </a:buClr>
              <a:buSzPts val="1400"/>
              <a:buFont typeface="Arial" panose="020B0704020202020204"/>
              <a:buNone/>
            </a:pPr>
            <a:r>
              <a:rPr lang="en-GB" sz="1400" b="0" i="0" u="none" strike="noStrike" cap="none">
                <a:solidFill>
                  <a:srgbClr val="8C96A8"/>
                </a:solidFill>
                <a:latin typeface="Arial" panose="020B0704020202020204"/>
                <a:ea typeface="Arial" panose="020B0704020202020204"/>
                <a:cs typeface="Arial" panose="020B0704020202020204"/>
                <a:sym typeface="Arial" panose="020B0704020202020204"/>
              </a:rPr>
              <a:t>Superior Clustering Accuracy</a:t>
            </a:r>
            <a:endParaRPr sz="1200" b="0" i="0" u="none" strike="noStrike" cap="none"/>
          </a:p>
        </p:txBody>
      </p:sp>
      <p:sp>
        <p:nvSpPr>
          <p:cNvPr id="265" name="Google Shape;265;p25"/>
          <p:cNvSpPr/>
          <p:nvPr/>
        </p:nvSpPr>
        <p:spPr>
          <a:xfrm>
            <a:off x="342900" y="1546860"/>
            <a:ext cx="39624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The EM heuristic achieves high F1-scores on </a:t>
            </a:r>
            <a:r>
              <a:rPr lang="en-US" altLang="en-GB" sz="11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sythetic</a:t>
            </a:r>
            <a:r>
              <a:rPr lang="en-US" alt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 data</a:t>
            </a: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 outperforming baselines.</a:t>
            </a:r>
            <a:endParaRPr sz="1200" b="0" i="0" u="none" strike="noStrike" cap="none" dirty="0"/>
          </a:p>
        </p:txBody>
      </p:sp>
      <p:sp>
        <p:nvSpPr>
          <p:cNvPr id="267" name="Google Shape;267;p25"/>
          <p:cNvSpPr/>
          <p:nvPr/>
        </p:nvSpPr>
        <p:spPr>
          <a:xfrm>
            <a:off x="4686300" y="762000"/>
            <a:ext cx="4267200" cy="4191000"/>
          </a:xfrm>
          <a:custGeom>
            <a:avLst/>
            <a:gdLst/>
            <a:ahLst/>
            <a:cxnLst/>
            <a:rect l="l" t="t" r="r" b="b"/>
            <a:pathLst>
              <a:path w="5689600" h="5588000" extrusionOk="0">
                <a:moveTo>
                  <a:pt x="101590" y="0"/>
                </a:moveTo>
                <a:lnTo>
                  <a:pt x="5588010" y="0"/>
                </a:lnTo>
                <a:cubicBezTo>
                  <a:pt x="5644117" y="0"/>
                  <a:pt x="5689600" y="45483"/>
                  <a:pt x="5689600" y="101590"/>
                </a:cubicBezTo>
                <a:lnTo>
                  <a:pt x="5689600" y="5486410"/>
                </a:lnTo>
                <a:cubicBezTo>
                  <a:pt x="5689600" y="5542517"/>
                  <a:pt x="5644117" y="5588000"/>
                  <a:pt x="5588010" y="5588000"/>
                </a:cubicBezTo>
                <a:lnTo>
                  <a:pt x="101590" y="5588000"/>
                </a:lnTo>
                <a:cubicBezTo>
                  <a:pt x="45483" y="5588000"/>
                  <a:pt x="0" y="5542517"/>
                  <a:pt x="0" y="5486410"/>
                </a:cubicBezTo>
                <a:lnTo>
                  <a:pt x="0" y="101590"/>
                </a:lnTo>
                <a:cubicBezTo>
                  <a:pt x="0" y="45521"/>
                  <a:pt x="45521" y="0"/>
                  <a:pt x="101590"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68" name="Google Shape;268;p25"/>
          <p:cNvSpPr/>
          <p:nvPr/>
        </p:nvSpPr>
        <p:spPr>
          <a:xfrm>
            <a:off x="5678537" y="1280160"/>
            <a:ext cx="2667000" cy="2667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8C96A8"/>
              </a:buClr>
              <a:buSzPts val="1400"/>
              <a:buFont typeface="Arial" panose="020B0704020202020204"/>
              <a:buNone/>
            </a:pPr>
            <a:r>
              <a:rPr lang="en-GB" sz="1400" b="0" i="0" u="none" strike="noStrike" cap="none">
                <a:solidFill>
                  <a:srgbClr val="8C96A8"/>
                </a:solidFill>
                <a:latin typeface="Arial" panose="020B0704020202020204"/>
                <a:ea typeface="Arial" panose="020B0704020202020204"/>
                <a:cs typeface="Arial" panose="020B0704020202020204"/>
                <a:sym typeface="Arial" panose="020B0704020202020204"/>
              </a:rPr>
              <a:t>Robustness to Window Size</a:t>
            </a:r>
            <a:endParaRPr sz="1200" b="0" i="0" u="none" strike="noStrike" cap="none"/>
          </a:p>
        </p:txBody>
      </p:sp>
      <p:sp>
        <p:nvSpPr>
          <p:cNvPr id="269" name="Google Shape;269;p25"/>
          <p:cNvSpPr/>
          <p:nvPr/>
        </p:nvSpPr>
        <p:spPr>
          <a:xfrm>
            <a:off x="4838700" y="1546860"/>
            <a:ext cx="39624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Performance remains stable even with shorter time windows, unlike other methods.</a:t>
            </a:r>
            <a:endParaRPr sz="1200" b="0" i="0" u="none" strike="noStrike" cap="none"/>
          </a:p>
        </p:txBody>
      </p:sp>
      <p:pic>
        <p:nvPicPr>
          <p:cNvPr id="3" name="Picture 2" descr="ecg_f1 (1)"/>
          <p:cNvPicPr>
            <a:picLocks noChangeAspect="1"/>
          </p:cNvPicPr>
          <p:nvPr/>
        </p:nvPicPr>
        <p:blipFill>
          <a:blip r:embed="rId1"/>
          <a:stretch>
            <a:fillRect/>
          </a:stretch>
        </p:blipFill>
        <p:spPr>
          <a:xfrm>
            <a:off x="4989195" y="2073910"/>
            <a:ext cx="3644265" cy="2378710"/>
          </a:xfrm>
          <a:prstGeom prst="rect">
            <a:avLst/>
          </a:prstGeom>
        </p:spPr>
      </p:pic>
      <p:pic>
        <p:nvPicPr>
          <p:cNvPr id="2" name="Picture 1" descr="lds_f1 (1)"/>
          <p:cNvPicPr>
            <a:picLocks noChangeAspect="1"/>
          </p:cNvPicPr>
          <p:nvPr/>
        </p:nvPicPr>
        <p:blipFill>
          <a:blip r:embed="rId2"/>
          <a:stretch>
            <a:fillRect/>
          </a:stretch>
        </p:blipFill>
        <p:spPr>
          <a:xfrm>
            <a:off x="493395" y="2073275"/>
            <a:ext cx="3644900" cy="237934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Picture 4" descr="Screenshot 2025-09-22 at 0.10.54"/>
          <p:cNvPicPr>
            <a:picLocks noChangeAspect="1"/>
          </p:cNvPicPr>
          <p:nvPr/>
        </p:nvPicPr>
        <p:blipFill>
          <a:blip r:embed="rId1"/>
          <a:srcRect t="10969"/>
          <a:stretch>
            <a:fillRect/>
          </a:stretch>
        </p:blipFill>
        <p:spPr>
          <a:xfrm>
            <a:off x="1314450" y="1122680"/>
            <a:ext cx="5982335" cy="3252470"/>
          </a:xfrm>
          <a:prstGeom prst="rect">
            <a:avLst/>
          </a:prstGeom>
        </p:spPr>
      </p:pic>
      <p:sp>
        <p:nvSpPr>
          <p:cNvPr id="66" name="Google Shape;66;p9"/>
          <p:cNvSpPr/>
          <p:nvPr/>
        </p:nvSpPr>
        <p:spPr>
          <a:xfrm>
            <a:off x="706120" y="417195"/>
            <a:ext cx="6849745" cy="504825"/>
          </a:xfrm>
          <a:prstGeom prst="rect">
            <a:avLst/>
          </a:prstGeom>
          <a:noFill/>
          <a:ln>
            <a:noFill/>
          </a:ln>
        </p:spPr>
        <p:txBody>
          <a:bodyPr spcFirstLastPara="1" wrap="square" lIns="68575" tIns="34275" rIns="68575" bIns="34275" anchor="t" anchorCtr="0">
            <a:noAutofit/>
          </a:bodyPr>
          <a:p>
            <a:pPr marL="0" marR="0" lvl="0" indent="0" algn="l" rtl="0">
              <a:lnSpc>
                <a:spcPct val="100000"/>
              </a:lnSpc>
              <a:spcBef>
                <a:spcPts val="0"/>
              </a:spcBef>
              <a:spcAft>
                <a:spcPts val="0"/>
              </a:spcAft>
              <a:buClr>
                <a:srgbClr val="FFFFFF"/>
              </a:buClr>
              <a:buSzPts val="3300"/>
              <a:buFont typeface="Arial" panose="020B0704020202020204"/>
              <a:buNone/>
            </a:pPr>
            <a:r>
              <a:rPr lang="en-US" altLang="en-US" sz="1600" b="1" i="0" u="none" strike="noStrike" cap="none">
                <a:solidFill>
                  <a:srgbClr val="FFFFFF"/>
                </a:solidFill>
                <a:latin typeface="Arial" panose="020B0704020202020204"/>
                <a:ea typeface="Arial" panose="020B0704020202020204"/>
                <a:cs typeface="Arial" panose="020B0704020202020204"/>
                <a:sym typeface="Arial" panose="020B0704020202020204"/>
              </a:rPr>
              <a:t>List of Publications</a:t>
            </a:r>
            <a:endParaRPr sz="1600" b="0" i="0" u="none" strike="noStrike" cap="none"/>
          </a:p>
        </p:txBody>
      </p:sp>
      <p:sp>
        <p:nvSpPr>
          <p:cNvPr id="21" name="Text Placeholder 20"/>
          <p:cNvSpPr>
            <a:spLocks noGrp="1"/>
          </p:cNvSpPr>
          <p:nvPr>
            <p:ph type="body" idx="1"/>
          </p:nvPr>
        </p:nvSpPr>
        <p:spPr>
          <a:xfrm>
            <a:off x="598170" y="4576445"/>
            <a:ext cx="6524324" cy="205740"/>
          </a:xfrm>
        </p:spPr>
        <p:txBody>
          <a:bodyPr wrap="square"/>
          <a:p>
            <a:pPr algn="l"/>
            <a:r>
              <a:rPr lang="en-US" altLang="en-US" sz="900" dirty="0">
                <a:solidFill>
                  <a:schemeClr val="bg2">
                    <a:lumMod val="40000"/>
                    <a:lumOff val="60000"/>
                  </a:schemeClr>
                </a:solidFill>
              </a:rPr>
              <a:t>The asterisk (*) indicates equal contribution.</a:t>
            </a:r>
            <a:endParaRPr lang="en-US" altLang="en-US" sz="900" dirty="0">
              <a:solidFill>
                <a:schemeClr val="bg2">
                  <a:lumMod val="40000"/>
                  <a:lumOff val="60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a:t>
            </a:r>
            <a:r>
              <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5</a:t>
            </a:r>
            <a:endPar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endParaRP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a:solidFill>
                  <a:srgbClr val="8C96A8"/>
                </a:solidFill>
                <a:sym typeface="+mn-ea"/>
              </a:rPr>
              <a:t>Contributions and Impact</a:t>
            </a:r>
            <a:endParaRPr sz="1200" b="0" i="0" u="none" strike="noStrike" cap="none">
              <a:solidFill>
                <a:srgbClr val="8C96A8"/>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7"/>
          <p:cNvSpPr/>
          <p:nvPr/>
        </p:nvSpPr>
        <p:spPr>
          <a:xfrm>
            <a:off x="948690" y="542925"/>
            <a:ext cx="9144000" cy="3429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Key Contributions</a:t>
            </a:r>
            <a:endParaRPr sz="1200" b="0" i="0" u="none" strike="noStrike" cap="none"/>
          </a:p>
        </p:txBody>
      </p:sp>
      <p:sp>
        <p:nvSpPr>
          <p:cNvPr id="282" name="Google Shape;282;p27"/>
          <p:cNvSpPr/>
          <p:nvPr/>
        </p:nvSpPr>
        <p:spPr>
          <a:xfrm>
            <a:off x="3997251" y="1509395"/>
            <a:ext cx="457200" cy="457200"/>
          </a:xfrm>
          <a:custGeom>
            <a:avLst/>
            <a:gdLst/>
            <a:ahLst/>
            <a:cxnLst/>
            <a:rect l="l" t="t" r="r" b="b"/>
            <a:pathLst>
              <a:path w="609600" h="609600" extrusionOk="0">
                <a:moveTo>
                  <a:pt x="171807" y="0"/>
                </a:moveTo>
                <a:lnTo>
                  <a:pt x="438507" y="0"/>
                </a:lnTo>
                <a:cubicBezTo>
                  <a:pt x="470059" y="0"/>
                  <a:pt x="495776" y="25956"/>
                  <a:pt x="494586" y="57388"/>
                </a:cubicBezTo>
                <a:cubicBezTo>
                  <a:pt x="494348" y="63698"/>
                  <a:pt x="494109" y="70009"/>
                  <a:pt x="493752" y="76200"/>
                </a:cubicBezTo>
                <a:lnTo>
                  <a:pt x="552807" y="76200"/>
                </a:lnTo>
                <a:cubicBezTo>
                  <a:pt x="583883" y="76200"/>
                  <a:pt x="611267" y="101918"/>
                  <a:pt x="608886" y="135493"/>
                </a:cubicBezTo>
                <a:cubicBezTo>
                  <a:pt x="599956" y="258961"/>
                  <a:pt x="536853" y="326827"/>
                  <a:pt x="468392" y="362307"/>
                </a:cubicBezTo>
                <a:cubicBezTo>
                  <a:pt x="449580" y="372070"/>
                  <a:pt x="430411" y="379333"/>
                  <a:pt x="412194" y="384691"/>
                </a:cubicBezTo>
                <a:cubicBezTo>
                  <a:pt x="388144" y="418743"/>
                  <a:pt x="363141" y="436721"/>
                  <a:pt x="343257" y="446365"/>
                </a:cubicBezTo>
                <a:lnTo>
                  <a:pt x="343257" y="533400"/>
                </a:lnTo>
                <a:lnTo>
                  <a:pt x="419457" y="533400"/>
                </a:lnTo>
                <a:cubicBezTo>
                  <a:pt x="440531" y="533400"/>
                  <a:pt x="457557" y="550426"/>
                  <a:pt x="457557" y="571500"/>
                </a:cubicBezTo>
                <a:cubicBezTo>
                  <a:pt x="457557" y="592574"/>
                  <a:pt x="440531" y="609600"/>
                  <a:pt x="419457" y="609600"/>
                </a:cubicBezTo>
                <a:lnTo>
                  <a:pt x="190857" y="609600"/>
                </a:lnTo>
                <a:cubicBezTo>
                  <a:pt x="169783" y="609600"/>
                  <a:pt x="152757" y="592574"/>
                  <a:pt x="152757" y="571500"/>
                </a:cubicBezTo>
                <a:cubicBezTo>
                  <a:pt x="152757" y="550426"/>
                  <a:pt x="169783" y="533400"/>
                  <a:pt x="190857" y="533400"/>
                </a:cubicBezTo>
                <a:lnTo>
                  <a:pt x="267057" y="533400"/>
                </a:lnTo>
                <a:lnTo>
                  <a:pt x="267057" y="446365"/>
                </a:lnTo>
                <a:cubicBezTo>
                  <a:pt x="248007" y="437197"/>
                  <a:pt x="224314" y="420172"/>
                  <a:pt x="201216" y="388858"/>
                </a:cubicBezTo>
                <a:cubicBezTo>
                  <a:pt x="179308" y="383143"/>
                  <a:pt x="155496" y="374452"/>
                  <a:pt x="132278" y="361355"/>
                </a:cubicBezTo>
                <a:cubicBezTo>
                  <a:pt x="67866" y="325279"/>
                  <a:pt x="9763" y="257294"/>
                  <a:pt x="1429" y="135255"/>
                </a:cubicBezTo>
                <a:cubicBezTo>
                  <a:pt x="-833" y="101798"/>
                  <a:pt x="26432" y="76081"/>
                  <a:pt x="57507" y="76081"/>
                </a:cubicBezTo>
                <a:lnTo>
                  <a:pt x="116562" y="76081"/>
                </a:lnTo>
                <a:cubicBezTo>
                  <a:pt x="116205" y="69890"/>
                  <a:pt x="115967" y="63698"/>
                  <a:pt x="115729" y="57269"/>
                </a:cubicBezTo>
                <a:cubicBezTo>
                  <a:pt x="114538" y="25717"/>
                  <a:pt x="140256" y="-119"/>
                  <a:pt x="171807" y="-119"/>
                </a:cubicBezTo>
                <a:close/>
                <a:moveTo>
                  <a:pt x="120848" y="133350"/>
                </a:moveTo>
                <a:lnTo>
                  <a:pt x="58460" y="133350"/>
                </a:lnTo>
                <a:cubicBezTo>
                  <a:pt x="65842" y="234196"/>
                  <a:pt x="112157" y="284678"/>
                  <a:pt x="159901" y="311468"/>
                </a:cubicBezTo>
                <a:cubicBezTo>
                  <a:pt x="142756" y="267057"/>
                  <a:pt x="128588" y="209074"/>
                  <a:pt x="120848" y="133350"/>
                </a:cubicBezTo>
                <a:close/>
                <a:moveTo>
                  <a:pt x="452437" y="305753"/>
                </a:moveTo>
                <a:cubicBezTo>
                  <a:pt x="500658" y="277416"/>
                  <a:pt x="544235" y="227052"/>
                  <a:pt x="551617" y="133350"/>
                </a:cubicBezTo>
                <a:lnTo>
                  <a:pt x="489347" y="133350"/>
                </a:lnTo>
                <a:cubicBezTo>
                  <a:pt x="481965" y="205859"/>
                  <a:pt x="468630" y="262176"/>
                  <a:pt x="452437" y="305753"/>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83" name="Google Shape;283;p27"/>
          <p:cNvSpPr/>
          <p:nvPr/>
        </p:nvSpPr>
        <p:spPr>
          <a:xfrm>
            <a:off x="4454525" y="1442085"/>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F0F0F0"/>
                </a:solidFill>
                <a:latin typeface="Arial" panose="020B0704020202020204"/>
                <a:ea typeface="Arial" panose="020B0704020202020204"/>
                <a:cs typeface="Arial" panose="020B0704020202020204"/>
                <a:sym typeface="Arial" panose="020B0704020202020204"/>
              </a:rPr>
              <a:t>1. A </a:t>
            </a:r>
            <a:r>
              <a:rPr lang="en-US" altLang="en-GB" sz="1500" b="0" i="0" u="none" strike="noStrike" cap="none">
                <a:solidFill>
                  <a:srgbClr val="F0F0F0"/>
                </a:solidFill>
                <a:latin typeface="Arial" panose="020B0704020202020204"/>
                <a:ea typeface="Arial" panose="020B0704020202020204"/>
                <a:cs typeface="Arial" panose="020B0704020202020204"/>
                <a:sym typeface="Arial" panose="020B0704020202020204"/>
              </a:rPr>
              <a:t>M</a:t>
            </a:r>
            <a:r>
              <a:rPr lang="en-US" altLang="en-US" sz="1500" b="0" i="0" u="none" strike="noStrike" cap="none">
                <a:solidFill>
                  <a:srgbClr val="F0F0F0"/>
                </a:solidFill>
                <a:latin typeface="Arial" panose="020B0704020202020204"/>
                <a:ea typeface="Arial" panose="020B0704020202020204"/>
                <a:cs typeface="Arial" panose="020B0704020202020204"/>
                <a:sym typeface="Arial" panose="020B0704020202020204"/>
              </a:rPr>
              <a:t>otivating</a:t>
            </a:r>
            <a:r>
              <a:rPr lang="en-GB" sz="1500" b="0" i="0" u="none" strike="noStrike" cap="none">
                <a:solidFill>
                  <a:srgbClr val="F0F0F0"/>
                </a:solidFill>
                <a:latin typeface="Arial" panose="020B0704020202020204"/>
                <a:ea typeface="Arial" panose="020B0704020202020204"/>
                <a:cs typeface="Arial" panose="020B0704020202020204"/>
                <a:sym typeface="Arial" panose="020B0704020202020204"/>
              </a:rPr>
              <a:t> Benchmark</a:t>
            </a:r>
            <a:endParaRPr sz="1200" b="0" i="0" u="none" strike="noStrike" cap="none"/>
          </a:p>
        </p:txBody>
      </p:sp>
      <p:sp>
        <p:nvSpPr>
          <p:cNvPr id="284" name="Google Shape;284;p27"/>
          <p:cNvSpPr/>
          <p:nvPr/>
        </p:nvSpPr>
        <p:spPr>
          <a:xfrm>
            <a:off x="4645025" y="1784985"/>
            <a:ext cx="26670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 realistic Krebs cycle benchmark to evaluate dynamic causal discovery.</a:t>
            </a:r>
            <a:endParaRPr sz="1200" b="0" i="0" u="none" strike="noStrike" cap="none"/>
          </a:p>
        </p:txBody>
      </p:sp>
      <p:sp>
        <p:nvSpPr>
          <p:cNvPr id="285" name="Google Shape;285;p27"/>
          <p:cNvSpPr/>
          <p:nvPr/>
        </p:nvSpPr>
        <p:spPr>
          <a:xfrm>
            <a:off x="5178986" y="2942590"/>
            <a:ext cx="457200" cy="457200"/>
          </a:xfrm>
          <a:custGeom>
            <a:avLst/>
            <a:gdLst/>
            <a:ahLst/>
            <a:cxnLst/>
            <a:rect l="l" t="t" r="r" b="b"/>
            <a:pathLst>
              <a:path w="609600" h="609600" extrusionOk="0">
                <a:moveTo>
                  <a:pt x="142875" y="66675"/>
                </a:moveTo>
                <a:cubicBezTo>
                  <a:pt x="142875" y="29885"/>
                  <a:pt x="172760" y="0"/>
                  <a:pt x="209550" y="0"/>
                </a:cubicBezTo>
                <a:lnTo>
                  <a:pt x="238125" y="0"/>
                </a:lnTo>
                <a:cubicBezTo>
                  <a:pt x="259199" y="0"/>
                  <a:pt x="276225" y="17026"/>
                  <a:pt x="276225" y="38100"/>
                </a:cubicBezTo>
                <a:lnTo>
                  <a:pt x="276225" y="571500"/>
                </a:lnTo>
                <a:cubicBezTo>
                  <a:pt x="276225" y="592574"/>
                  <a:pt x="259199" y="609600"/>
                  <a:pt x="238125" y="609600"/>
                </a:cubicBezTo>
                <a:lnTo>
                  <a:pt x="200025" y="609600"/>
                </a:lnTo>
                <a:cubicBezTo>
                  <a:pt x="164544" y="609600"/>
                  <a:pt x="134660" y="585311"/>
                  <a:pt x="126206" y="552450"/>
                </a:cubicBezTo>
                <a:cubicBezTo>
                  <a:pt x="125373" y="552450"/>
                  <a:pt x="124658" y="552450"/>
                  <a:pt x="123825" y="552450"/>
                </a:cubicBezTo>
                <a:cubicBezTo>
                  <a:pt x="71199" y="552450"/>
                  <a:pt x="28575" y="509826"/>
                  <a:pt x="28575" y="457200"/>
                </a:cubicBezTo>
                <a:cubicBezTo>
                  <a:pt x="28575" y="435769"/>
                  <a:pt x="35719" y="416004"/>
                  <a:pt x="47625" y="400050"/>
                </a:cubicBezTo>
                <a:cubicBezTo>
                  <a:pt x="24527" y="382667"/>
                  <a:pt x="9525" y="355044"/>
                  <a:pt x="9525" y="323850"/>
                </a:cubicBezTo>
                <a:cubicBezTo>
                  <a:pt x="9525" y="287060"/>
                  <a:pt x="30480" y="255032"/>
                  <a:pt x="60960" y="239197"/>
                </a:cubicBezTo>
                <a:cubicBezTo>
                  <a:pt x="52507" y="224909"/>
                  <a:pt x="47625" y="208240"/>
                  <a:pt x="47625" y="190500"/>
                </a:cubicBezTo>
                <a:cubicBezTo>
                  <a:pt x="47625" y="137874"/>
                  <a:pt x="90249" y="95250"/>
                  <a:pt x="142875" y="95250"/>
                </a:cubicBezTo>
                <a:lnTo>
                  <a:pt x="142875" y="66675"/>
                </a:lnTo>
                <a:close/>
                <a:moveTo>
                  <a:pt x="466725" y="66675"/>
                </a:moveTo>
                <a:lnTo>
                  <a:pt x="466725" y="95250"/>
                </a:lnTo>
                <a:cubicBezTo>
                  <a:pt x="519351" y="95250"/>
                  <a:pt x="561975" y="137874"/>
                  <a:pt x="561975" y="190500"/>
                </a:cubicBezTo>
                <a:cubicBezTo>
                  <a:pt x="561975" y="208359"/>
                  <a:pt x="557093" y="225028"/>
                  <a:pt x="548640" y="239197"/>
                </a:cubicBezTo>
                <a:cubicBezTo>
                  <a:pt x="579239" y="255032"/>
                  <a:pt x="600075" y="286941"/>
                  <a:pt x="600075" y="323850"/>
                </a:cubicBezTo>
                <a:cubicBezTo>
                  <a:pt x="600075" y="355044"/>
                  <a:pt x="585073" y="382667"/>
                  <a:pt x="561975" y="400050"/>
                </a:cubicBezTo>
                <a:cubicBezTo>
                  <a:pt x="573881" y="416004"/>
                  <a:pt x="581025" y="435769"/>
                  <a:pt x="581025" y="457200"/>
                </a:cubicBezTo>
                <a:cubicBezTo>
                  <a:pt x="581025" y="509826"/>
                  <a:pt x="538401" y="552450"/>
                  <a:pt x="485775" y="552450"/>
                </a:cubicBezTo>
                <a:cubicBezTo>
                  <a:pt x="484942" y="552450"/>
                  <a:pt x="484227" y="552450"/>
                  <a:pt x="483394" y="552450"/>
                </a:cubicBezTo>
                <a:cubicBezTo>
                  <a:pt x="474940" y="585311"/>
                  <a:pt x="445056" y="609600"/>
                  <a:pt x="409575" y="609600"/>
                </a:cubicBezTo>
                <a:lnTo>
                  <a:pt x="371475" y="609600"/>
                </a:lnTo>
                <a:cubicBezTo>
                  <a:pt x="350401" y="609600"/>
                  <a:pt x="333375" y="592574"/>
                  <a:pt x="333375" y="571500"/>
                </a:cubicBezTo>
                <a:lnTo>
                  <a:pt x="333375" y="38100"/>
                </a:lnTo>
                <a:cubicBezTo>
                  <a:pt x="333375" y="17026"/>
                  <a:pt x="350401" y="0"/>
                  <a:pt x="371475" y="0"/>
                </a:cubicBezTo>
                <a:lnTo>
                  <a:pt x="400050" y="0"/>
                </a:lnTo>
                <a:cubicBezTo>
                  <a:pt x="436840" y="0"/>
                  <a:pt x="466725" y="29885"/>
                  <a:pt x="466725" y="66675"/>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86" name="Google Shape;286;p27"/>
          <p:cNvSpPr/>
          <p:nvPr/>
        </p:nvSpPr>
        <p:spPr>
          <a:xfrm>
            <a:off x="5577205" y="2959735"/>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F0F0F0"/>
                </a:solidFill>
                <a:latin typeface="Arial" panose="020B0704020202020204"/>
                <a:ea typeface="Arial" panose="020B0704020202020204"/>
                <a:cs typeface="Arial" panose="020B0704020202020204"/>
                <a:sym typeface="Arial" panose="020B0704020202020204"/>
              </a:rPr>
              <a:t>2. The ExMAG Algorithm</a:t>
            </a:r>
            <a:endParaRPr sz="1200" b="0" i="0" u="none" strike="noStrike" cap="none"/>
          </a:p>
        </p:txBody>
      </p:sp>
      <p:sp>
        <p:nvSpPr>
          <p:cNvPr id="287" name="Google Shape;287;p27"/>
          <p:cNvSpPr/>
          <p:nvPr/>
        </p:nvSpPr>
        <p:spPr>
          <a:xfrm>
            <a:off x="5767705" y="3302635"/>
            <a:ext cx="26670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 novel method for learning causal graphs with latent confounders.</a:t>
            </a:r>
            <a:endParaRPr sz="1200" b="0" i="0" u="none" strike="noStrike" cap="none"/>
          </a:p>
        </p:txBody>
      </p:sp>
      <p:sp>
        <p:nvSpPr>
          <p:cNvPr id="288" name="Google Shape;288;p27"/>
          <p:cNvSpPr/>
          <p:nvPr/>
        </p:nvSpPr>
        <p:spPr>
          <a:xfrm>
            <a:off x="2815516" y="2942590"/>
            <a:ext cx="457200" cy="457200"/>
          </a:xfrm>
          <a:custGeom>
            <a:avLst/>
            <a:gdLst/>
            <a:ahLst/>
            <a:cxnLst/>
            <a:rect l="l" t="t" r="r" b="b"/>
            <a:pathLst>
              <a:path w="609600" h="609600" extrusionOk="0">
                <a:moveTo>
                  <a:pt x="228600" y="76200"/>
                </a:moveTo>
                <a:cubicBezTo>
                  <a:pt x="228600" y="55126"/>
                  <a:pt x="245626" y="38100"/>
                  <a:pt x="266700" y="38100"/>
                </a:cubicBezTo>
                <a:lnTo>
                  <a:pt x="342900" y="38100"/>
                </a:lnTo>
                <a:cubicBezTo>
                  <a:pt x="363974" y="38100"/>
                  <a:pt x="381000" y="55126"/>
                  <a:pt x="381000" y="76200"/>
                </a:cubicBezTo>
                <a:lnTo>
                  <a:pt x="381000" y="152400"/>
                </a:lnTo>
                <a:cubicBezTo>
                  <a:pt x="381000" y="173474"/>
                  <a:pt x="363974" y="190500"/>
                  <a:pt x="342900" y="190500"/>
                </a:cubicBezTo>
                <a:lnTo>
                  <a:pt x="333375" y="190500"/>
                </a:lnTo>
                <a:lnTo>
                  <a:pt x="333375" y="266700"/>
                </a:lnTo>
                <a:lnTo>
                  <a:pt x="476250" y="266700"/>
                </a:lnTo>
                <a:cubicBezTo>
                  <a:pt x="523637" y="266700"/>
                  <a:pt x="561975" y="305038"/>
                  <a:pt x="561975" y="352425"/>
                </a:cubicBezTo>
                <a:lnTo>
                  <a:pt x="561975" y="419100"/>
                </a:lnTo>
                <a:lnTo>
                  <a:pt x="571500" y="419100"/>
                </a:lnTo>
                <a:cubicBezTo>
                  <a:pt x="592574" y="419100"/>
                  <a:pt x="609600" y="436126"/>
                  <a:pt x="609600" y="457200"/>
                </a:cubicBezTo>
                <a:lnTo>
                  <a:pt x="609600" y="533400"/>
                </a:lnTo>
                <a:cubicBezTo>
                  <a:pt x="609600" y="554474"/>
                  <a:pt x="592574" y="571500"/>
                  <a:pt x="571500" y="571500"/>
                </a:cubicBezTo>
                <a:lnTo>
                  <a:pt x="495300" y="571500"/>
                </a:lnTo>
                <a:cubicBezTo>
                  <a:pt x="474226" y="571500"/>
                  <a:pt x="457200" y="554474"/>
                  <a:pt x="457200" y="533400"/>
                </a:cubicBezTo>
                <a:lnTo>
                  <a:pt x="457200" y="457200"/>
                </a:lnTo>
                <a:cubicBezTo>
                  <a:pt x="457200" y="436126"/>
                  <a:pt x="474226" y="419100"/>
                  <a:pt x="495300" y="419100"/>
                </a:cubicBezTo>
                <a:lnTo>
                  <a:pt x="504825" y="419100"/>
                </a:lnTo>
                <a:lnTo>
                  <a:pt x="504825" y="352425"/>
                </a:lnTo>
                <a:cubicBezTo>
                  <a:pt x="504825" y="336590"/>
                  <a:pt x="492085" y="323850"/>
                  <a:pt x="476250" y="323850"/>
                </a:cubicBezTo>
                <a:lnTo>
                  <a:pt x="333375" y="323850"/>
                </a:lnTo>
                <a:lnTo>
                  <a:pt x="333375" y="419100"/>
                </a:lnTo>
                <a:lnTo>
                  <a:pt x="342900" y="419100"/>
                </a:lnTo>
                <a:cubicBezTo>
                  <a:pt x="363974" y="419100"/>
                  <a:pt x="381000" y="436126"/>
                  <a:pt x="381000" y="457200"/>
                </a:cubicBezTo>
                <a:lnTo>
                  <a:pt x="381000" y="533400"/>
                </a:lnTo>
                <a:cubicBezTo>
                  <a:pt x="381000" y="554474"/>
                  <a:pt x="363974" y="571500"/>
                  <a:pt x="342900" y="571500"/>
                </a:cubicBezTo>
                <a:lnTo>
                  <a:pt x="266700" y="571500"/>
                </a:lnTo>
                <a:cubicBezTo>
                  <a:pt x="245626" y="571500"/>
                  <a:pt x="228600" y="554474"/>
                  <a:pt x="228600" y="533400"/>
                </a:cubicBezTo>
                <a:lnTo>
                  <a:pt x="228600" y="457200"/>
                </a:lnTo>
                <a:cubicBezTo>
                  <a:pt x="228600" y="436126"/>
                  <a:pt x="245626" y="419100"/>
                  <a:pt x="266700" y="419100"/>
                </a:cubicBezTo>
                <a:lnTo>
                  <a:pt x="276225" y="419100"/>
                </a:lnTo>
                <a:lnTo>
                  <a:pt x="276225" y="323850"/>
                </a:lnTo>
                <a:lnTo>
                  <a:pt x="133350" y="323850"/>
                </a:lnTo>
                <a:cubicBezTo>
                  <a:pt x="117515" y="323850"/>
                  <a:pt x="104775" y="336590"/>
                  <a:pt x="104775" y="352425"/>
                </a:cubicBezTo>
                <a:lnTo>
                  <a:pt x="104775" y="419100"/>
                </a:lnTo>
                <a:lnTo>
                  <a:pt x="114300" y="419100"/>
                </a:lnTo>
                <a:cubicBezTo>
                  <a:pt x="135374" y="419100"/>
                  <a:pt x="152400" y="436126"/>
                  <a:pt x="152400" y="457200"/>
                </a:cubicBezTo>
                <a:lnTo>
                  <a:pt x="152400" y="533400"/>
                </a:lnTo>
                <a:cubicBezTo>
                  <a:pt x="152400" y="554474"/>
                  <a:pt x="135374" y="571500"/>
                  <a:pt x="114300" y="571500"/>
                </a:cubicBezTo>
                <a:lnTo>
                  <a:pt x="38100" y="571500"/>
                </a:lnTo>
                <a:cubicBezTo>
                  <a:pt x="17026" y="571500"/>
                  <a:pt x="0" y="554474"/>
                  <a:pt x="0" y="533400"/>
                </a:cubicBezTo>
                <a:lnTo>
                  <a:pt x="0" y="457200"/>
                </a:lnTo>
                <a:cubicBezTo>
                  <a:pt x="0" y="436126"/>
                  <a:pt x="17026" y="419100"/>
                  <a:pt x="38100" y="419100"/>
                </a:cubicBezTo>
                <a:lnTo>
                  <a:pt x="47625" y="419100"/>
                </a:lnTo>
                <a:lnTo>
                  <a:pt x="47625" y="352425"/>
                </a:lnTo>
                <a:cubicBezTo>
                  <a:pt x="47625" y="305038"/>
                  <a:pt x="85963" y="266700"/>
                  <a:pt x="133350" y="266700"/>
                </a:cubicBezTo>
                <a:lnTo>
                  <a:pt x="276225" y="266700"/>
                </a:lnTo>
                <a:lnTo>
                  <a:pt x="276225" y="190500"/>
                </a:lnTo>
                <a:lnTo>
                  <a:pt x="266700" y="190500"/>
                </a:lnTo>
                <a:cubicBezTo>
                  <a:pt x="245626" y="190500"/>
                  <a:pt x="228600" y="173474"/>
                  <a:pt x="228600" y="152400"/>
                </a:cubicBezTo>
                <a:lnTo>
                  <a:pt x="228600" y="76200"/>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89" name="Google Shape;289;p27"/>
          <p:cNvSpPr/>
          <p:nvPr/>
        </p:nvSpPr>
        <p:spPr>
          <a:xfrm>
            <a:off x="0" y="3094990"/>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F0F0F0"/>
                </a:solidFill>
                <a:latin typeface="Arial" panose="020B0704020202020204"/>
                <a:ea typeface="Arial" panose="020B0704020202020204"/>
                <a:cs typeface="Arial" panose="020B0704020202020204"/>
                <a:sym typeface="Arial" panose="020B0704020202020204"/>
              </a:rPr>
              <a:t>3. Joint LDS Framework</a:t>
            </a:r>
            <a:endParaRPr sz="1200" b="0" i="0" u="none" strike="noStrike" cap="none"/>
          </a:p>
        </p:txBody>
      </p:sp>
      <p:sp>
        <p:nvSpPr>
          <p:cNvPr id="290" name="Google Shape;290;p27"/>
          <p:cNvSpPr/>
          <p:nvPr/>
        </p:nvSpPr>
        <p:spPr>
          <a:xfrm>
            <a:off x="190500" y="3437890"/>
            <a:ext cx="26670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 method to cluster and learn multiple interacting dynamical systems.</a:t>
            </a:r>
            <a:endParaRPr sz="1200" b="0" i="0" u="none" strike="noStrike" cap="none"/>
          </a:p>
        </p:txBody>
      </p:sp>
      <p:sp>
        <p:nvSpPr>
          <p:cNvPr id="291" name="Google Shape;291;p27"/>
          <p:cNvSpPr/>
          <p:nvPr/>
        </p:nvSpPr>
        <p:spPr>
          <a:xfrm>
            <a:off x="190500" y="4577080"/>
            <a:ext cx="8763000" cy="2286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US" altLang="en-US" sz="1200" b="0" i="0" u="none" strike="noStrike" cap="none" dirty="0">
                <a:solidFill>
                  <a:schemeClr val="bg1"/>
                </a:solidFill>
              </a:rPr>
              <a:t>It contributes to three real-world challenges in causal inference: temporality, confounding and joint clustering.</a:t>
            </a:r>
            <a:endParaRPr lang="en-US" altLang="en-US" sz="1200" b="0" i="0" u="none" strike="noStrike" cap="none" dirty="0">
              <a:solidFill>
                <a:schemeClr val="bg1"/>
              </a:solidFill>
            </a:endParaRPr>
          </a:p>
        </p:txBody>
      </p:sp>
      <p:cxnSp>
        <p:nvCxnSpPr>
          <p:cNvPr id="6" name="Straight Arrow Connector 5"/>
          <p:cNvCxnSpPr/>
          <p:nvPr/>
        </p:nvCxnSpPr>
        <p:spPr>
          <a:xfrm flipH="1">
            <a:off x="3500755" y="3226435"/>
            <a:ext cx="1450340" cy="0"/>
          </a:xfrm>
          <a:prstGeom prst="straightConnector1">
            <a:avLst/>
          </a:prstGeom>
          <a:ln>
            <a:tailEnd type="stealth" w="med" len="med"/>
          </a:ln>
        </p:spPr>
        <p:style>
          <a:lnRef idx="2">
            <a:schemeClr val="accent1"/>
          </a:lnRef>
          <a:fillRef idx="0">
            <a:srgbClr val="FFFFFF"/>
          </a:fillRef>
          <a:effectRef idx="0">
            <a:srgbClr val="FFFFFF"/>
          </a:effectRef>
          <a:fontRef idx="minor">
            <a:schemeClr val="tx1"/>
          </a:fontRef>
        </p:style>
      </p:cxnSp>
      <p:cxnSp>
        <p:nvCxnSpPr>
          <p:cNvPr id="8" name="Straight Arrow Connector 7"/>
          <p:cNvCxnSpPr/>
          <p:nvPr/>
        </p:nvCxnSpPr>
        <p:spPr>
          <a:xfrm>
            <a:off x="4521200" y="1946275"/>
            <a:ext cx="694055" cy="873125"/>
          </a:xfrm>
          <a:prstGeom prst="straightConnector1">
            <a:avLst/>
          </a:prstGeom>
          <a:ln>
            <a:tailEnd type="stealth" w="med" len="med"/>
          </a:ln>
        </p:spPr>
        <p:style>
          <a:lnRef idx="2">
            <a:schemeClr val="accent1"/>
          </a:lnRef>
          <a:fillRef idx="0">
            <a:srgbClr val="FFFFFF"/>
          </a:fillRef>
          <a:effectRef idx="0">
            <a:srgbClr val="FFFFFF"/>
          </a:effectRef>
          <a:fontRef idx="minor">
            <a:schemeClr val="tx1"/>
          </a:fontRef>
        </p:style>
      </p:cxnSp>
      <p:cxnSp>
        <p:nvCxnSpPr>
          <p:cNvPr id="9" name="Straight Arrow Connector 8"/>
          <p:cNvCxnSpPr/>
          <p:nvPr/>
        </p:nvCxnSpPr>
        <p:spPr>
          <a:xfrm flipV="1">
            <a:off x="3235960" y="1886585"/>
            <a:ext cx="694690" cy="932815"/>
          </a:xfrm>
          <a:prstGeom prst="straightConnector1">
            <a:avLst/>
          </a:prstGeom>
          <a:ln>
            <a:tailEnd type="stealth" w="med" len="med"/>
          </a:ln>
        </p:spPr>
        <p:style>
          <a:lnRef idx="2">
            <a:schemeClr val="accent1"/>
          </a:lnRef>
          <a:fillRef idx="0">
            <a:srgbClr val="FFFFFF"/>
          </a:fillRef>
          <a:effectRef idx="0">
            <a:srgbClr val="FFFFFF"/>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8"/>
          <p:cNvSpPr/>
          <p:nvPr/>
        </p:nvSpPr>
        <p:spPr>
          <a:xfrm>
            <a:off x="211455" y="1189990"/>
            <a:ext cx="8760460" cy="3429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Theoretical Advances</a:t>
            </a:r>
            <a:endParaRPr sz="1200" b="0" i="0" u="none" strike="noStrike" cap="none"/>
          </a:p>
        </p:txBody>
      </p:sp>
      <p:sp>
        <p:nvSpPr>
          <p:cNvPr id="297" name="Google Shape;297;p28"/>
          <p:cNvSpPr/>
          <p:nvPr/>
        </p:nvSpPr>
        <p:spPr>
          <a:xfrm>
            <a:off x="211455" y="1685290"/>
            <a:ext cx="8023860" cy="4572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We provide formal guarantees and complexity analyses for the proposed methods, bridging theory and practice.</a:t>
            </a:r>
            <a:endParaRPr sz="1200" b="0" i="0" u="none" strike="noStrike" cap="none"/>
          </a:p>
        </p:txBody>
      </p:sp>
      <p:sp>
        <p:nvSpPr>
          <p:cNvPr id="299" name="Google Shape;299;p28"/>
          <p:cNvSpPr/>
          <p:nvPr/>
        </p:nvSpPr>
        <p:spPr>
          <a:xfrm>
            <a:off x="440055" y="2294890"/>
            <a:ext cx="7582535" cy="381000"/>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8C96A8"/>
              </a:buClr>
              <a:buSzPts val="1100"/>
              <a:buFont typeface="Arial" panose="020B0704020202020204" pitchFamily="34" charset="0"/>
              <a:buChar char="•"/>
            </a:pPr>
            <a:r>
              <a:rPr lang="en-GB" sz="1100" b="0" i="0" u="none" strike="noStrike" cap="none">
                <a:solidFill>
                  <a:srgbClr val="8C96A8"/>
                </a:solidFill>
                <a:latin typeface="Arial" panose="020B0704020202020204"/>
                <a:ea typeface="Arial" panose="020B0704020202020204"/>
                <a:cs typeface="Arial" panose="020B0704020202020204"/>
                <a:sym typeface="Arial" panose="020B0704020202020204"/>
              </a:rPr>
              <a:t>Convergence Guarantees:</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 Proving NCPOP-based learning converges to global optima.</a:t>
            </a:r>
            <a:endParaRPr sz="1200" b="0" i="0" u="none" strike="noStrike" cap="none"/>
          </a:p>
        </p:txBody>
      </p:sp>
      <p:sp>
        <p:nvSpPr>
          <p:cNvPr id="301" name="Google Shape;301;p28"/>
          <p:cNvSpPr/>
          <p:nvPr/>
        </p:nvSpPr>
        <p:spPr>
          <a:xfrm>
            <a:off x="440055" y="2790190"/>
            <a:ext cx="7582535" cy="381000"/>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8C96A8"/>
              </a:buClr>
              <a:buSzPts val="1100"/>
              <a:buFont typeface="Arial" panose="020B0704020202020204" pitchFamily="34" charset="0"/>
              <a:buChar char="•"/>
            </a:pPr>
            <a:r>
              <a:rPr lang="en-GB" sz="1100" b="0" i="0" u="none" strike="noStrike" cap="none">
                <a:solidFill>
                  <a:srgbClr val="8C96A8"/>
                </a:solidFill>
                <a:latin typeface="Arial" panose="020B0704020202020204"/>
                <a:ea typeface="Arial" panose="020B0704020202020204"/>
                <a:cs typeface="Arial" panose="020B0704020202020204"/>
                <a:sym typeface="Arial" panose="020B0704020202020204"/>
              </a:rPr>
              <a:t>Polynomial Reductions:</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 Showing LDS clustering is reducible to Gaussian mixture clustering.</a:t>
            </a:r>
            <a:endParaRPr sz="1200" b="0" i="0" u="none" strike="noStrike" cap="none"/>
          </a:p>
        </p:txBody>
      </p:sp>
      <p:sp>
        <p:nvSpPr>
          <p:cNvPr id="303" name="Google Shape;303;p28"/>
          <p:cNvSpPr/>
          <p:nvPr/>
        </p:nvSpPr>
        <p:spPr>
          <a:xfrm>
            <a:off x="440055" y="3285490"/>
            <a:ext cx="7582535" cy="381000"/>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8C96A8"/>
              </a:buClr>
              <a:buSzPts val="1100"/>
              <a:buFont typeface="Arial" panose="020B0704020202020204" pitchFamily="34" charset="0"/>
              <a:buChar char="•"/>
            </a:pPr>
            <a:r>
              <a:rPr lang="en-GB" sz="1100" b="0" i="0" u="none" strike="noStrike" cap="none">
                <a:solidFill>
                  <a:srgbClr val="8C96A8"/>
                </a:solidFill>
                <a:latin typeface="Arial" panose="020B0704020202020204"/>
                <a:ea typeface="Arial" panose="020B0704020202020204"/>
                <a:cs typeface="Arial" panose="020B0704020202020204"/>
                <a:sym typeface="Arial" panose="020B0704020202020204"/>
              </a:rPr>
              <a:t>Hardness Results:</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 Formali</a:t>
            </a:r>
            <a:r>
              <a:rPr lang="en-US" alt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s</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ing the computational complexity of joint causal and dynamical modeling.</a:t>
            </a:r>
            <a:endParaRPr sz="1200" b="0" i="0" u="none" strike="noStrike" cap="none"/>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29"/>
          <p:cNvSpPr/>
          <p:nvPr/>
        </p:nvSpPr>
        <p:spPr>
          <a:xfrm>
            <a:off x="0" y="1333500"/>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From Theory to Real-World Impact</a:t>
            </a:r>
            <a:endParaRPr sz="1200" b="0" i="0" u="none" strike="noStrike" cap="none"/>
          </a:p>
        </p:txBody>
      </p:sp>
      <p:sp>
        <p:nvSpPr>
          <p:cNvPr id="309" name="Google Shape;309;p29"/>
          <p:cNvSpPr/>
          <p:nvPr/>
        </p:nvSpPr>
        <p:spPr>
          <a:xfrm>
            <a:off x="1523926" y="1981200"/>
            <a:ext cx="457200" cy="457200"/>
          </a:xfrm>
          <a:custGeom>
            <a:avLst/>
            <a:gdLst/>
            <a:ahLst/>
            <a:cxnLst/>
            <a:rect l="l" t="t" r="r" b="b"/>
            <a:pathLst>
              <a:path w="609600" h="609600" extrusionOk="0">
                <a:moveTo>
                  <a:pt x="209550" y="0"/>
                </a:moveTo>
                <a:cubicBezTo>
                  <a:pt x="177998" y="0"/>
                  <a:pt x="152400" y="25598"/>
                  <a:pt x="152400" y="57150"/>
                </a:cubicBezTo>
                <a:lnTo>
                  <a:pt x="152400" y="304800"/>
                </a:lnTo>
                <a:cubicBezTo>
                  <a:pt x="152400" y="336352"/>
                  <a:pt x="177998" y="361950"/>
                  <a:pt x="209550" y="361950"/>
                </a:cubicBezTo>
                <a:lnTo>
                  <a:pt x="285750" y="361950"/>
                </a:lnTo>
                <a:cubicBezTo>
                  <a:pt x="317302" y="361950"/>
                  <a:pt x="342900" y="336352"/>
                  <a:pt x="342900" y="304800"/>
                </a:cubicBezTo>
                <a:lnTo>
                  <a:pt x="342900" y="228600"/>
                </a:lnTo>
                <a:lnTo>
                  <a:pt x="381000" y="228600"/>
                </a:lnTo>
                <a:cubicBezTo>
                  <a:pt x="465177" y="228600"/>
                  <a:pt x="533400" y="296823"/>
                  <a:pt x="533400" y="381000"/>
                </a:cubicBezTo>
                <a:cubicBezTo>
                  <a:pt x="533400" y="465177"/>
                  <a:pt x="465177" y="533400"/>
                  <a:pt x="381000" y="533400"/>
                </a:cubicBezTo>
                <a:lnTo>
                  <a:pt x="38100" y="533400"/>
                </a:lnTo>
                <a:cubicBezTo>
                  <a:pt x="17026" y="533400"/>
                  <a:pt x="0" y="550426"/>
                  <a:pt x="0" y="571500"/>
                </a:cubicBezTo>
                <a:cubicBezTo>
                  <a:pt x="0" y="592574"/>
                  <a:pt x="17026" y="609600"/>
                  <a:pt x="38100" y="609600"/>
                </a:cubicBezTo>
                <a:lnTo>
                  <a:pt x="571500" y="609600"/>
                </a:lnTo>
                <a:cubicBezTo>
                  <a:pt x="592574" y="609600"/>
                  <a:pt x="609600" y="592574"/>
                  <a:pt x="609600" y="571500"/>
                </a:cubicBezTo>
                <a:cubicBezTo>
                  <a:pt x="609600" y="550426"/>
                  <a:pt x="592574" y="533400"/>
                  <a:pt x="571500" y="533400"/>
                </a:cubicBezTo>
                <a:lnTo>
                  <a:pt x="551378" y="533400"/>
                </a:lnTo>
                <a:cubicBezTo>
                  <a:pt x="587573" y="492919"/>
                  <a:pt x="609600" y="439579"/>
                  <a:pt x="609600" y="381000"/>
                </a:cubicBezTo>
                <a:cubicBezTo>
                  <a:pt x="609600" y="254794"/>
                  <a:pt x="507206" y="152400"/>
                  <a:pt x="381000" y="152400"/>
                </a:cubicBezTo>
                <a:lnTo>
                  <a:pt x="342900" y="152400"/>
                </a:lnTo>
                <a:lnTo>
                  <a:pt x="342900" y="57150"/>
                </a:lnTo>
                <a:cubicBezTo>
                  <a:pt x="342900" y="25598"/>
                  <a:pt x="317302" y="0"/>
                  <a:pt x="285750" y="0"/>
                </a:cubicBezTo>
                <a:lnTo>
                  <a:pt x="209550" y="0"/>
                </a:lnTo>
                <a:close/>
                <a:moveTo>
                  <a:pt x="142875" y="419100"/>
                </a:moveTo>
                <a:cubicBezTo>
                  <a:pt x="127040" y="419100"/>
                  <a:pt x="114300" y="431840"/>
                  <a:pt x="114300" y="447675"/>
                </a:cubicBezTo>
                <a:cubicBezTo>
                  <a:pt x="114300" y="463510"/>
                  <a:pt x="127040" y="476250"/>
                  <a:pt x="142875" y="476250"/>
                </a:cubicBezTo>
                <a:lnTo>
                  <a:pt x="352425" y="476250"/>
                </a:lnTo>
                <a:cubicBezTo>
                  <a:pt x="368260" y="476250"/>
                  <a:pt x="381000" y="463510"/>
                  <a:pt x="381000" y="447675"/>
                </a:cubicBezTo>
                <a:cubicBezTo>
                  <a:pt x="381000" y="431840"/>
                  <a:pt x="368260" y="419100"/>
                  <a:pt x="352425" y="419100"/>
                </a:cubicBezTo>
                <a:lnTo>
                  <a:pt x="142875" y="419100"/>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310" name="Google Shape;310;p29"/>
          <p:cNvSpPr/>
          <p:nvPr/>
        </p:nvSpPr>
        <p:spPr>
          <a:xfrm>
            <a:off x="228600" y="2552700"/>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F0F0F0"/>
                </a:solidFill>
                <a:latin typeface="Arial" panose="020B0704020202020204"/>
                <a:ea typeface="Arial" panose="020B0704020202020204"/>
                <a:cs typeface="Arial" panose="020B0704020202020204"/>
                <a:sym typeface="Arial" panose="020B0704020202020204"/>
              </a:rPr>
              <a:t>Biomedicine</a:t>
            </a:r>
            <a:endParaRPr sz="1200" b="0" i="0" u="none" strike="noStrike" cap="none"/>
          </a:p>
        </p:txBody>
      </p:sp>
      <p:sp>
        <p:nvSpPr>
          <p:cNvPr id="311" name="Google Shape;311;p29"/>
          <p:cNvSpPr/>
          <p:nvPr/>
        </p:nvSpPr>
        <p:spPr>
          <a:xfrm>
            <a:off x="419100" y="2895600"/>
            <a:ext cx="2757805"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Model disease progression and understand the effects of </a:t>
            </a:r>
            <a:r>
              <a:rPr lang="en-US" alt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dietary </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interventions.</a:t>
            </a:r>
            <a:endParaRPr sz="1200" b="0" i="0" u="none" strike="noStrike" cap="none"/>
          </a:p>
        </p:txBody>
      </p:sp>
      <p:sp>
        <p:nvSpPr>
          <p:cNvPr id="312" name="Google Shape;312;p29"/>
          <p:cNvSpPr/>
          <p:nvPr/>
        </p:nvSpPr>
        <p:spPr>
          <a:xfrm>
            <a:off x="4343326" y="1981200"/>
            <a:ext cx="457200" cy="457200"/>
          </a:xfrm>
          <a:custGeom>
            <a:avLst/>
            <a:gdLst/>
            <a:ahLst/>
            <a:cxnLst/>
            <a:rect l="l" t="t" r="r" b="b"/>
            <a:pathLst>
              <a:path w="609600" h="609600" extrusionOk="0">
                <a:moveTo>
                  <a:pt x="142875" y="66675"/>
                </a:moveTo>
                <a:cubicBezTo>
                  <a:pt x="142875" y="29885"/>
                  <a:pt x="172760" y="0"/>
                  <a:pt x="209550" y="0"/>
                </a:cubicBezTo>
                <a:lnTo>
                  <a:pt x="238125" y="0"/>
                </a:lnTo>
                <a:cubicBezTo>
                  <a:pt x="259199" y="0"/>
                  <a:pt x="276225" y="17026"/>
                  <a:pt x="276225" y="38100"/>
                </a:cubicBezTo>
                <a:lnTo>
                  <a:pt x="276225" y="571500"/>
                </a:lnTo>
                <a:cubicBezTo>
                  <a:pt x="276225" y="592574"/>
                  <a:pt x="259199" y="609600"/>
                  <a:pt x="238125" y="609600"/>
                </a:cubicBezTo>
                <a:lnTo>
                  <a:pt x="200025" y="609600"/>
                </a:lnTo>
                <a:cubicBezTo>
                  <a:pt x="164544" y="609600"/>
                  <a:pt x="134660" y="585311"/>
                  <a:pt x="126206" y="552450"/>
                </a:cubicBezTo>
                <a:cubicBezTo>
                  <a:pt x="125373" y="552450"/>
                  <a:pt x="124658" y="552450"/>
                  <a:pt x="123825" y="552450"/>
                </a:cubicBezTo>
                <a:cubicBezTo>
                  <a:pt x="71199" y="552450"/>
                  <a:pt x="28575" y="509826"/>
                  <a:pt x="28575" y="457200"/>
                </a:cubicBezTo>
                <a:cubicBezTo>
                  <a:pt x="28575" y="435769"/>
                  <a:pt x="35719" y="416004"/>
                  <a:pt x="47625" y="400050"/>
                </a:cubicBezTo>
                <a:cubicBezTo>
                  <a:pt x="24527" y="382667"/>
                  <a:pt x="9525" y="355044"/>
                  <a:pt x="9525" y="323850"/>
                </a:cubicBezTo>
                <a:cubicBezTo>
                  <a:pt x="9525" y="287060"/>
                  <a:pt x="30480" y="255032"/>
                  <a:pt x="60960" y="239197"/>
                </a:cubicBezTo>
                <a:cubicBezTo>
                  <a:pt x="52507" y="224909"/>
                  <a:pt x="47625" y="208240"/>
                  <a:pt x="47625" y="190500"/>
                </a:cubicBezTo>
                <a:cubicBezTo>
                  <a:pt x="47625" y="137874"/>
                  <a:pt x="90249" y="95250"/>
                  <a:pt x="142875" y="95250"/>
                </a:cubicBezTo>
                <a:lnTo>
                  <a:pt x="142875" y="66675"/>
                </a:lnTo>
                <a:close/>
                <a:moveTo>
                  <a:pt x="466725" y="66675"/>
                </a:moveTo>
                <a:lnTo>
                  <a:pt x="466725" y="95250"/>
                </a:lnTo>
                <a:cubicBezTo>
                  <a:pt x="519351" y="95250"/>
                  <a:pt x="561975" y="137874"/>
                  <a:pt x="561975" y="190500"/>
                </a:cubicBezTo>
                <a:cubicBezTo>
                  <a:pt x="561975" y="208359"/>
                  <a:pt x="557093" y="225028"/>
                  <a:pt x="548640" y="239197"/>
                </a:cubicBezTo>
                <a:cubicBezTo>
                  <a:pt x="579239" y="255032"/>
                  <a:pt x="600075" y="286941"/>
                  <a:pt x="600075" y="323850"/>
                </a:cubicBezTo>
                <a:cubicBezTo>
                  <a:pt x="600075" y="355044"/>
                  <a:pt x="585073" y="382667"/>
                  <a:pt x="561975" y="400050"/>
                </a:cubicBezTo>
                <a:cubicBezTo>
                  <a:pt x="573881" y="416004"/>
                  <a:pt x="581025" y="435769"/>
                  <a:pt x="581025" y="457200"/>
                </a:cubicBezTo>
                <a:cubicBezTo>
                  <a:pt x="581025" y="509826"/>
                  <a:pt x="538401" y="552450"/>
                  <a:pt x="485775" y="552450"/>
                </a:cubicBezTo>
                <a:cubicBezTo>
                  <a:pt x="484942" y="552450"/>
                  <a:pt x="484227" y="552450"/>
                  <a:pt x="483394" y="552450"/>
                </a:cubicBezTo>
                <a:cubicBezTo>
                  <a:pt x="474940" y="585311"/>
                  <a:pt x="445056" y="609600"/>
                  <a:pt x="409575" y="609600"/>
                </a:cubicBezTo>
                <a:lnTo>
                  <a:pt x="371475" y="609600"/>
                </a:lnTo>
                <a:cubicBezTo>
                  <a:pt x="350401" y="609600"/>
                  <a:pt x="333375" y="592574"/>
                  <a:pt x="333375" y="571500"/>
                </a:cubicBezTo>
                <a:lnTo>
                  <a:pt x="333375" y="38100"/>
                </a:lnTo>
                <a:cubicBezTo>
                  <a:pt x="333375" y="17026"/>
                  <a:pt x="350401" y="0"/>
                  <a:pt x="371475" y="0"/>
                </a:cubicBezTo>
                <a:lnTo>
                  <a:pt x="400050" y="0"/>
                </a:lnTo>
                <a:cubicBezTo>
                  <a:pt x="436840" y="0"/>
                  <a:pt x="466725" y="29885"/>
                  <a:pt x="466725" y="66675"/>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313" name="Google Shape;313;p29"/>
          <p:cNvSpPr/>
          <p:nvPr/>
        </p:nvSpPr>
        <p:spPr>
          <a:xfrm>
            <a:off x="3048000" y="2552700"/>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F0F0F0"/>
                </a:solidFill>
                <a:latin typeface="Arial" panose="020B0704020202020204"/>
                <a:ea typeface="Arial" panose="020B0704020202020204"/>
                <a:cs typeface="Arial" panose="020B0704020202020204"/>
                <a:sym typeface="Arial" panose="020B0704020202020204"/>
              </a:rPr>
              <a:t>Neuroscience</a:t>
            </a:r>
            <a:endParaRPr sz="1200" b="0" i="0" u="none" strike="noStrike" cap="none"/>
          </a:p>
        </p:txBody>
      </p:sp>
      <p:sp>
        <p:nvSpPr>
          <p:cNvPr id="314" name="Google Shape;314;p29"/>
          <p:cNvSpPr/>
          <p:nvPr/>
        </p:nvSpPr>
        <p:spPr>
          <a:xfrm>
            <a:off x="3357880" y="2895600"/>
            <a:ext cx="2397125"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Identify brain diseases (e.g. epilepsy) patients EEG from normal patients.</a:t>
            </a:r>
            <a:endParaRPr sz="1200" b="0" i="0" u="none" strike="noStrike" cap="none"/>
          </a:p>
        </p:txBody>
      </p:sp>
      <p:sp>
        <p:nvSpPr>
          <p:cNvPr id="315" name="Google Shape;315;p29"/>
          <p:cNvSpPr/>
          <p:nvPr/>
        </p:nvSpPr>
        <p:spPr>
          <a:xfrm>
            <a:off x="7191301" y="1981200"/>
            <a:ext cx="400050" cy="457200"/>
          </a:xfrm>
          <a:custGeom>
            <a:avLst/>
            <a:gdLst/>
            <a:ahLst/>
            <a:cxnLst/>
            <a:rect l="l" t="t" r="r" b="b"/>
            <a:pathLst>
              <a:path w="533400" h="609600" extrusionOk="0">
                <a:moveTo>
                  <a:pt x="403384" y="-11787"/>
                </a:moveTo>
                <a:cubicBezTo>
                  <a:pt x="417552" y="-1548"/>
                  <a:pt x="422791" y="17026"/>
                  <a:pt x="416362" y="33218"/>
                </a:cubicBezTo>
                <a:lnTo>
                  <a:pt x="323017" y="266700"/>
                </a:lnTo>
                <a:lnTo>
                  <a:pt x="495300" y="266700"/>
                </a:lnTo>
                <a:cubicBezTo>
                  <a:pt x="511373" y="266700"/>
                  <a:pt x="525661" y="276701"/>
                  <a:pt x="531138" y="291822"/>
                </a:cubicBezTo>
                <a:cubicBezTo>
                  <a:pt x="536615" y="306943"/>
                  <a:pt x="531971" y="323850"/>
                  <a:pt x="519708" y="334089"/>
                </a:cubicBezTo>
                <a:lnTo>
                  <a:pt x="176808" y="619839"/>
                </a:lnTo>
                <a:cubicBezTo>
                  <a:pt x="163354" y="631031"/>
                  <a:pt x="144185" y="631627"/>
                  <a:pt x="130016" y="621387"/>
                </a:cubicBezTo>
                <a:cubicBezTo>
                  <a:pt x="115848" y="611148"/>
                  <a:pt x="110609" y="592574"/>
                  <a:pt x="117038" y="576382"/>
                </a:cubicBezTo>
                <a:lnTo>
                  <a:pt x="210383" y="342900"/>
                </a:lnTo>
                <a:lnTo>
                  <a:pt x="38100" y="342900"/>
                </a:lnTo>
                <a:cubicBezTo>
                  <a:pt x="22027" y="342900"/>
                  <a:pt x="7739" y="332899"/>
                  <a:pt x="2262" y="317778"/>
                </a:cubicBezTo>
                <a:cubicBezTo>
                  <a:pt x="-3215" y="302657"/>
                  <a:pt x="1429" y="285750"/>
                  <a:pt x="13692" y="275511"/>
                </a:cubicBezTo>
                <a:lnTo>
                  <a:pt x="356592" y="-10239"/>
                </a:lnTo>
                <a:cubicBezTo>
                  <a:pt x="370046" y="-21431"/>
                  <a:pt x="389215" y="-22027"/>
                  <a:pt x="403384" y="-11787"/>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316" name="Google Shape;316;p29"/>
          <p:cNvSpPr/>
          <p:nvPr/>
        </p:nvSpPr>
        <p:spPr>
          <a:xfrm>
            <a:off x="5867400" y="2552700"/>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US" altLang="en-US" sz="1500" b="0" i="0" u="none" strike="noStrike" cap="none">
                <a:solidFill>
                  <a:srgbClr val="F0F0F0"/>
                </a:solidFill>
                <a:latin typeface="Arial" panose="020B0704020202020204"/>
                <a:ea typeface="Arial" panose="020B0704020202020204"/>
                <a:cs typeface="Arial" panose="020B0704020202020204"/>
                <a:sym typeface="Arial" panose="020B0704020202020204"/>
              </a:rPr>
              <a:t>Bioinformatics</a:t>
            </a:r>
            <a:endParaRPr lang="en-US" altLang="en-US" sz="1500" b="0" i="0" u="none" strike="noStrike" cap="none">
              <a:solidFill>
                <a:srgbClr val="F0F0F0"/>
              </a:solidFill>
              <a:latin typeface="Arial" panose="020B0704020202020204"/>
              <a:ea typeface="Arial" panose="020B0704020202020204"/>
              <a:cs typeface="Arial" panose="020B0704020202020204"/>
              <a:sym typeface="Arial" panose="020B0704020202020204"/>
            </a:endParaRPr>
          </a:p>
        </p:txBody>
      </p:sp>
      <p:sp>
        <p:nvSpPr>
          <p:cNvPr id="317" name="Google Shape;317;p29"/>
          <p:cNvSpPr/>
          <p:nvPr/>
        </p:nvSpPr>
        <p:spPr>
          <a:xfrm>
            <a:off x="5943600" y="2895600"/>
            <a:ext cx="2757805"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Incorporating latent variable can detect </a:t>
            </a:r>
            <a:r>
              <a:rPr lang="en-US" altLang="en-US" sz="1100">
                <a:solidFill>
                  <a:srgbClr val="F0F0F0"/>
                </a:solidFill>
                <a:sym typeface="Arial" panose="020B0704020202020204"/>
              </a:rPr>
              <a:t>confounders in genetic association studies</a:t>
            </a:r>
            <a:endParaRPr sz="1200" b="0" i="0" u="none" strike="noStrike" cap="none"/>
          </a:p>
        </p:txBody>
      </p:sp>
      <p:sp>
        <p:nvSpPr>
          <p:cNvPr id="318" name="Google Shape;318;p29"/>
          <p:cNvSpPr/>
          <p:nvPr/>
        </p:nvSpPr>
        <p:spPr>
          <a:xfrm>
            <a:off x="190500" y="3581400"/>
            <a:ext cx="8763000" cy="2286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Our methods support critical tasks where understanding </a:t>
            </a:r>
            <a:r>
              <a:rPr lang="en-GB" sz="1200" b="0" i="0" u="none" strike="noStrike" cap="none">
                <a:solidFill>
                  <a:schemeClr val="bg1"/>
                </a:solidFill>
                <a:latin typeface="Arial" panose="020B0704020202020204"/>
                <a:ea typeface="Arial" panose="020B0704020202020204"/>
                <a:cs typeface="Arial" panose="020B0704020202020204"/>
                <a:sym typeface="Arial" panose="020B0704020202020204"/>
              </a:rPr>
              <a:t>causal dynamics </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is essential.</a:t>
            </a:r>
            <a:endParaRPr sz="1200" b="0" i="0" u="none" strike="noStrike" cap="none"/>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a:t>
            </a:r>
            <a:r>
              <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6</a:t>
            </a:r>
            <a:endPar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endParaRP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a:solidFill>
                  <a:srgbClr val="8C96A8"/>
                </a:solidFill>
                <a:sym typeface="+mn-ea"/>
              </a:rPr>
              <a:t>Future Directions</a:t>
            </a:r>
            <a:endParaRPr sz="1200" b="0" i="0" u="none" strike="noStrike" cap="none">
              <a:solidFill>
                <a:srgbClr val="8C96A8"/>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1"/>
          <p:cNvSpPr/>
          <p:nvPr/>
        </p:nvSpPr>
        <p:spPr>
          <a:xfrm>
            <a:off x="360045" y="1421130"/>
            <a:ext cx="3442335" cy="91567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Future Work: </a:t>
            </a:r>
            <a:r>
              <a:rPr lang="en-US" alt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C</a:t>
            </a:r>
            <a:r>
              <a:rPr lang="en-US" altLang="en-US" sz="2300" b="0" i="0" u="none" strike="noStrike" cap="none">
                <a:solidFill>
                  <a:srgbClr val="F0F0F0"/>
                </a:solidFill>
                <a:latin typeface="Arial" panose="020B0704020202020204"/>
                <a:ea typeface="Arial" panose="020B0704020202020204"/>
                <a:cs typeface="Arial" panose="020B0704020202020204"/>
                <a:sym typeface="Arial" panose="020B0704020202020204"/>
              </a:rPr>
              <a:t>onstrained Training of DNNs</a:t>
            </a:r>
            <a:endParaRPr sz="1200" b="0" i="0" u="none" strike="noStrike" cap="none"/>
          </a:p>
        </p:txBody>
      </p:sp>
      <p:grpSp>
        <p:nvGrpSpPr>
          <p:cNvPr id="8" name="Group 7"/>
          <p:cNvGrpSpPr/>
          <p:nvPr/>
        </p:nvGrpSpPr>
        <p:grpSpPr>
          <a:xfrm>
            <a:off x="4095750" y="1241425"/>
            <a:ext cx="5065395" cy="3912870"/>
            <a:chOff x="6450" y="1955"/>
            <a:chExt cx="7977" cy="6162"/>
          </a:xfrm>
        </p:grpSpPr>
        <p:pic>
          <p:nvPicPr>
            <p:cNvPr id="2" name="Picture 1" descr="Screenshot 2025-09-20 at 17.52.28"/>
            <p:cNvPicPr>
              <a:picLocks noChangeAspect="1"/>
            </p:cNvPicPr>
            <p:nvPr/>
          </p:nvPicPr>
          <p:blipFill>
            <a:blip r:embed="rId1"/>
            <a:stretch>
              <a:fillRect/>
            </a:stretch>
          </p:blipFill>
          <p:spPr>
            <a:xfrm>
              <a:off x="6451" y="1955"/>
              <a:ext cx="7966" cy="4807"/>
            </a:xfrm>
            <a:prstGeom prst="rect">
              <a:avLst/>
            </a:prstGeom>
          </p:spPr>
        </p:pic>
        <p:pic>
          <p:nvPicPr>
            <p:cNvPr id="3" name="Picture 2" descr="Screenshot 2025-09-20 at 17.49.19"/>
            <p:cNvPicPr>
              <a:picLocks noChangeAspect="1"/>
            </p:cNvPicPr>
            <p:nvPr/>
          </p:nvPicPr>
          <p:blipFill>
            <a:blip r:embed="rId2"/>
            <a:srcRect t="20933"/>
            <a:stretch>
              <a:fillRect/>
            </a:stretch>
          </p:blipFill>
          <p:spPr>
            <a:xfrm>
              <a:off x="6451" y="4283"/>
              <a:ext cx="7977" cy="3818"/>
            </a:xfrm>
            <a:prstGeom prst="rect">
              <a:avLst/>
            </a:prstGeom>
          </p:spPr>
        </p:pic>
        <p:sp>
          <p:nvSpPr>
            <p:cNvPr id="5" name="Shape 2"/>
            <p:cNvSpPr/>
            <p:nvPr/>
          </p:nvSpPr>
          <p:spPr>
            <a:xfrm rot="10800000">
              <a:off x="6450" y="1955"/>
              <a:ext cx="7967" cy="6162"/>
            </a:xfrm>
            <a:custGeom>
              <a:avLst/>
              <a:gdLst/>
              <a:ahLst/>
              <a:cxnLst/>
              <a:rect l="l" t="t" r="r" b="b"/>
              <a:pathLst>
                <a:path w="6096000" h="6858000">
                  <a:moveTo>
                    <a:pt x="0" y="0"/>
                  </a:moveTo>
                  <a:lnTo>
                    <a:pt x="6096000" y="0"/>
                  </a:lnTo>
                  <a:lnTo>
                    <a:pt x="6096000" y="6858000"/>
                  </a:lnTo>
                  <a:lnTo>
                    <a:pt x="0" y="6858000"/>
                  </a:lnTo>
                  <a:lnTo>
                    <a:pt x="0" y="0"/>
                  </a:lnTo>
                  <a:close/>
                </a:path>
              </a:pathLst>
            </a:custGeom>
            <a:gradFill flip="none" rotWithShape="1">
              <a:gsLst>
                <a:gs pos="0">
                  <a:srgbClr val="FFFFFF"/>
                </a:gs>
                <a:gs pos="50000">
                  <a:srgbClr val="FFFFFF">
                    <a:alpha val="80000"/>
                  </a:srgbClr>
                </a:gs>
                <a:gs pos="100000">
                  <a:srgbClr val="000000">
                    <a:alpha val="0"/>
                  </a:srgbClr>
                </a:gs>
              </a:gsLst>
              <a:lin ang="0" scaled="1"/>
            </a:gradFill>
          </p:spPr>
          <p:txBody>
            <a:bodyPr/>
            <a:lstStyle/>
            <a:p>
              <a:endParaRPr lang="en-US"/>
            </a:p>
          </p:txBody>
        </p:sp>
      </p:grpSp>
      <p:sp>
        <p:nvSpPr>
          <p:cNvPr id="330" name="Google Shape;330;p31"/>
          <p:cNvSpPr/>
          <p:nvPr/>
        </p:nvSpPr>
        <p:spPr>
          <a:xfrm>
            <a:off x="572135" y="2217420"/>
            <a:ext cx="2962275" cy="41656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Future work focuses on</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 building up a toolkit.</a:t>
            </a:r>
            <a:endParaRPr sz="1200" b="0" i="0" u="none" strike="noStrike" cap="none"/>
          </a:p>
        </p:txBody>
      </p:sp>
      <p:sp>
        <p:nvSpPr>
          <p:cNvPr id="332" name="Google Shape;332;p31"/>
          <p:cNvSpPr/>
          <p:nvPr/>
        </p:nvSpPr>
        <p:spPr>
          <a:xfrm>
            <a:off x="572453" y="2774315"/>
            <a:ext cx="2961640" cy="389890"/>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8C96A8"/>
              </a:buClr>
              <a:buSzPts val="1100"/>
              <a:buFont typeface="Arial" panose="020B0704020202020204" pitchFamily="34" charset="0"/>
              <a:buChar char="•"/>
            </a:pPr>
            <a:r>
              <a:rPr lang="en-US" altLang="en-US" sz="1100" b="0" i="0" u="none" strike="noStrike" cap="none">
                <a:solidFill>
                  <a:srgbClr val="8C96A8"/>
                </a:solidFill>
                <a:latin typeface="Arial" panose="020B0704020202020204"/>
                <a:ea typeface="Arial" panose="020B0704020202020204"/>
                <a:cs typeface="Arial" panose="020B0704020202020204"/>
                <a:sym typeface="Arial" panose="020B0704020202020204"/>
              </a:rPr>
              <a:t>Faster algorithms</a:t>
            </a:r>
            <a:r>
              <a:rPr lang="en-GB" sz="1100" b="0" i="0" u="none" strike="noStrike" cap="none">
                <a:solidFill>
                  <a:srgbClr val="8C96A8"/>
                </a:solidFill>
                <a:latin typeface="Arial" panose="020B0704020202020204"/>
                <a:ea typeface="Arial" panose="020B0704020202020204"/>
                <a:cs typeface="Arial" panose="020B0704020202020204"/>
                <a:sym typeface="Arial" panose="020B0704020202020204"/>
              </a:rPr>
              <a:t>:</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 </a:t>
            </a: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for example, using clique-width pruning for ExMAG.</a:t>
            </a:r>
            <a:endParaRPr lang="en-US" altLang="en-GB" sz="1100" b="0" i="0" u="none" strike="noStrike" cap="none">
              <a:solidFill>
                <a:srgbClr val="F0F0F0"/>
              </a:solidFill>
              <a:latin typeface="Arial" panose="020B0704020202020204"/>
              <a:ea typeface="Arial" panose="020B0704020202020204"/>
              <a:cs typeface="Arial" panose="020B0704020202020204"/>
              <a:sym typeface="Arial" panose="020B0704020202020204"/>
            </a:endParaRPr>
          </a:p>
        </p:txBody>
      </p:sp>
      <p:sp>
        <p:nvSpPr>
          <p:cNvPr id="334" name="Google Shape;334;p31"/>
          <p:cNvSpPr/>
          <p:nvPr/>
        </p:nvSpPr>
        <p:spPr>
          <a:xfrm>
            <a:off x="571818" y="3304540"/>
            <a:ext cx="2961640" cy="389890"/>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8C96A8"/>
              </a:buClr>
              <a:buSzPts val="1100"/>
              <a:buFont typeface="Arial" panose="020B0704020202020204" pitchFamily="34" charset="0"/>
              <a:buChar char="•"/>
            </a:pPr>
            <a:r>
              <a:rPr lang="en-US" altLang="en-US" sz="1100" b="0" i="0" u="none" strike="noStrike" cap="none">
                <a:solidFill>
                  <a:srgbClr val="8C96A8"/>
                </a:solidFill>
                <a:latin typeface="Arial" panose="020B0704020202020204"/>
                <a:ea typeface="Arial" panose="020B0704020202020204"/>
                <a:cs typeface="Arial" panose="020B0704020202020204"/>
                <a:sym typeface="Arial" panose="020B0704020202020204"/>
              </a:rPr>
              <a:t>Identifiability: </a:t>
            </a: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especially for tree-structured causal models.</a:t>
            </a:r>
            <a:endParaRPr sz="1200" b="0" i="0" u="none" strike="noStrike" cap="none"/>
          </a:p>
        </p:txBody>
      </p:sp>
      <p:sp>
        <p:nvSpPr>
          <p:cNvPr id="336" name="Google Shape;336;p31"/>
          <p:cNvSpPr/>
          <p:nvPr/>
        </p:nvSpPr>
        <p:spPr>
          <a:xfrm>
            <a:off x="573088" y="3834765"/>
            <a:ext cx="2961640" cy="474345"/>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8C96A8"/>
              </a:buClr>
              <a:buSzPts val="1100"/>
              <a:buFont typeface="Arial" panose="020B0704020202020204" pitchFamily="34" charset="0"/>
              <a:buChar char="•"/>
            </a:pPr>
            <a:r>
              <a:rPr lang="en-US" altLang="en-US" sz="1100" b="0" i="0" u="none" strike="noStrike" cap="none">
                <a:solidFill>
                  <a:srgbClr val="8C96A8"/>
                </a:solidFill>
                <a:latin typeface="Arial" panose="020B0704020202020204"/>
                <a:ea typeface="Arial" panose="020B0704020202020204"/>
                <a:cs typeface="Arial" panose="020B0704020202020204"/>
                <a:sym typeface="Arial" panose="020B0704020202020204"/>
              </a:rPr>
              <a:t>Integration with Deep Learning</a:t>
            </a:r>
            <a:r>
              <a:rPr lang="en-GB" sz="1100" b="0" i="0" u="none" strike="noStrike" cap="none">
                <a:solidFill>
                  <a:srgbClr val="8C96A8"/>
                </a:solidFill>
                <a:latin typeface="Arial" panose="020B0704020202020204"/>
                <a:ea typeface="Arial" panose="020B0704020202020204"/>
                <a:cs typeface="Arial" panose="020B0704020202020204"/>
                <a:sym typeface="Arial" panose="020B0704020202020204"/>
              </a:rPr>
              <a:t>:</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 </a:t>
            </a:r>
            <a:r>
              <a:rPr lang="en-US" altLang="en-US" sz="1100">
                <a:solidFill>
                  <a:srgbClr val="F0F0F0"/>
                </a:solidFill>
                <a:sym typeface="Arial" panose="020B0704020202020204"/>
              </a:rPr>
              <a:t>apply constrained training of DNNs. </a:t>
            </a:r>
            <a:endParaRPr sz="1200" b="0" i="0" u="none" strike="noStrike" cap="none"/>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3"/>
          <p:cNvSpPr/>
          <p:nvPr/>
        </p:nvSpPr>
        <p:spPr>
          <a:xfrm>
            <a:off x="0" y="1200150"/>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Open Questions &amp; Future Frontiers</a:t>
            </a:r>
            <a:endParaRPr sz="1200" b="0" i="0" u="none" strike="noStrike" cap="none"/>
          </a:p>
        </p:txBody>
      </p:sp>
      <p:sp>
        <p:nvSpPr>
          <p:cNvPr id="356" name="Google Shape;356;p33"/>
          <p:cNvSpPr/>
          <p:nvPr/>
        </p:nvSpPr>
        <p:spPr>
          <a:xfrm>
            <a:off x="190500" y="1847850"/>
            <a:ext cx="2771775" cy="1562100"/>
          </a:xfrm>
          <a:custGeom>
            <a:avLst/>
            <a:gdLst/>
            <a:ahLst/>
            <a:cxnLst/>
            <a:rect l="l" t="t" r="r" b="b"/>
            <a:pathLst>
              <a:path w="3695700" h="2082800" extrusionOk="0">
                <a:moveTo>
                  <a:pt x="101599" y="0"/>
                </a:moveTo>
                <a:lnTo>
                  <a:pt x="3594101" y="0"/>
                </a:lnTo>
                <a:cubicBezTo>
                  <a:pt x="3650213" y="0"/>
                  <a:pt x="3695700" y="45487"/>
                  <a:pt x="3695700" y="101599"/>
                </a:cubicBezTo>
                <a:lnTo>
                  <a:pt x="3695700" y="1981201"/>
                </a:lnTo>
                <a:cubicBezTo>
                  <a:pt x="3695700" y="2037313"/>
                  <a:pt x="3650213" y="2082800"/>
                  <a:pt x="3594101" y="2082800"/>
                </a:cubicBezTo>
                <a:lnTo>
                  <a:pt x="101599" y="2082800"/>
                </a:lnTo>
                <a:cubicBezTo>
                  <a:pt x="45487" y="2082800"/>
                  <a:pt x="0" y="2037313"/>
                  <a:pt x="0" y="1981201"/>
                </a:cubicBezTo>
                <a:lnTo>
                  <a:pt x="0" y="101599"/>
                </a:lnTo>
                <a:cubicBezTo>
                  <a:pt x="0" y="45525"/>
                  <a:pt x="45525" y="0"/>
                  <a:pt x="101599"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357" name="Google Shape;357;p33"/>
          <p:cNvSpPr/>
          <p:nvPr/>
        </p:nvSpPr>
        <p:spPr>
          <a:xfrm>
            <a:off x="1403300" y="2000250"/>
            <a:ext cx="342900" cy="342900"/>
          </a:xfrm>
          <a:custGeom>
            <a:avLst/>
            <a:gdLst/>
            <a:ahLst/>
            <a:cxnLst/>
            <a:rect l="l" t="t" r="r" b="b"/>
            <a:pathLst>
              <a:path w="457200" h="457200" extrusionOk="0">
                <a:moveTo>
                  <a:pt x="360581" y="30718"/>
                </a:moveTo>
                <a:cubicBezTo>
                  <a:pt x="371296" y="26253"/>
                  <a:pt x="383530" y="28754"/>
                  <a:pt x="391745" y="36880"/>
                </a:cubicBezTo>
                <a:lnTo>
                  <a:pt x="448895" y="94030"/>
                </a:lnTo>
                <a:cubicBezTo>
                  <a:pt x="454253" y="99387"/>
                  <a:pt x="457289" y="106620"/>
                  <a:pt x="457289" y="114211"/>
                </a:cubicBezTo>
                <a:cubicBezTo>
                  <a:pt x="457289" y="121801"/>
                  <a:pt x="454253" y="129034"/>
                  <a:pt x="448895" y="134392"/>
                </a:cubicBezTo>
                <a:lnTo>
                  <a:pt x="391745" y="191542"/>
                </a:lnTo>
                <a:cubicBezTo>
                  <a:pt x="383530" y="199757"/>
                  <a:pt x="371296" y="202168"/>
                  <a:pt x="360581" y="197703"/>
                </a:cubicBezTo>
                <a:cubicBezTo>
                  <a:pt x="349865" y="193238"/>
                  <a:pt x="342900" y="182969"/>
                  <a:pt x="342900" y="171450"/>
                </a:cubicBezTo>
                <a:lnTo>
                  <a:pt x="342900" y="142875"/>
                </a:lnTo>
                <a:lnTo>
                  <a:pt x="314325" y="142875"/>
                </a:lnTo>
                <a:cubicBezTo>
                  <a:pt x="305306" y="142875"/>
                  <a:pt x="296823" y="147072"/>
                  <a:pt x="291465" y="154305"/>
                </a:cubicBezTo>
                <a:lnTo>
                  <a:pt x="262533" y="192881"/>
                </a:lnTo>
                <a:lnTo>
                  <a:pt x="226814" y="145286"/>
                </a:lnTo>
                <a:lnTo>
                  <a:pt x="245745" y="120015"/>
                </a:lnTo>
                <a:cubicBezTo>
                  <a:pt x="261908" y="98405"/>
                  <a:pt x="287357" y="85725"/>
                  <a:pt x="314325" y="85725"/>
                </a:cubicBezTo>
                <a:lnTo>
                  <a:pt x="342900" y="85725"/>
                </a:lnTo>
                <a:lnTo>
                  <a:pt x="342900" y="57150"/>
                </a:lnTo>
                <a:cubicBezTo>
                  <a:pt x="342900" y="45631"/>
                  <a:pt x="349865" y="35183"/>
                  <a:pt x="360581" y="30718"/>
                </a:cubicBezTo>
                <a:close/>
                <a:moveTo>
                  <a:pt x="137517" y="264319"/>
                </a:moveTo>
                <a:lnTo>
                  <a:pt x="173236" y="311914"/>
                </a:lnTo>
                <a:lnTo>
                  <a:pt x="154305" y="337185"/>
                </a:lnTo>
                <a:cubicBezTo>
                  <a:pt x="138142" y="358795"/>
                  <a:pt x="112693" y="371475"/>
                  <a:pt x="85725" y="371475"/>
                </a:cubicBezTo>
                <a:lnTo>
                  <a:pt x="28575" y="371475"/>
                </a:lnTo>
                <a:cubicBezTo>
                  <a:pt x="12769" y="371475"/>
                  <a:pt x="0" y="358706"/>
                  <a:pt x="0" y="342900"/>
                </a:cubicBezTo>
                <a:cubicBezTo>
                  <a:pt x="0" y="327094"/>
                  <a:pt x="12769" y="314325"/>
                  <a:pt x="28575" y="314325"/>
                </a:cubicBezTo>
                <a:lnTo>
                  <a:pt x="85725" y="314325"/>
                </a:lnTo>
                <a:cubicBezTo>
                  <a:pt x="94744" y="314325"/>
                  <a:pt x="103227" y="310128"/>
                  <a:pt x="108585" y="302895"/>
                </a:cubicBezTo>
                <a:lnTo>
                  <a:pt x="137517" y="264319"/>
                </a:lnTo>
                <a:close/>
                <a:moveTo>
                  <a:pt x="391656" y="420231"/>
                </a:moveTo>
                <a:cubicBezTo>
                  <a:pt x="383441" y="428446"/>
                  <a:pt x="371207" y="430857"/>
                  <a:pt x="360491" y="426393"/>
                </a:cubicBezTo>
                <a:cubicBezTo>
                  <a:pt x="349776" y="421928"/>
                  <a:pt x="342900" y="411569"/>
                  <a:pt x="342900" y="400050"/>
                </a:cubicBezTo>
                <a:lnTo>
                  <a:pt x="342900" y="371475"/>
                </a:lnTo>
                <a:lnTo>
                  <a:pt x="314325" y="371475"/>
                </a:lnTo>
                <a:cubicBezTo>
                  <a:pt x="287357" y="371475"/>
                  <a:pt x="261908" y="358795"/>
                  <a:pt x="245745" y="337185"/>
                </a:cubicBezTo>
                <a:lnTo>
                  <a:pt x="108585" y="154305"/>
                </a:lnTo>
                <a:cubicBezTo>
                  <a:pt x="103227" y="147072"/>
                  <a:pt x="94744" y="142875"/>
                  <a:pt x="85725" y="142875"/>
                </a:cubicBezTo>
                <a:lnTo>
                  <a:pt x="28575" y="142875"/>
                </a:lnTo>
                <a:cubicBezTo>
                  <a:pt x="12769" y="142875"/>
                  <a:pt x="0" y="130106"/>
                  <a:pt x="0" y="114300"/>
                </a:cubicBezTo>
                <a:cubicBezTo>
                  <a:pt x="0" y="98494"/>
                  <a:pt x="12769" y="85725"/>
                  <a:pt x="28575" y="85725"/>
                </a:cubicBezTo>
                <a:lnTo>
                  <a:pt x="85725" y="85725"/>
                </a:lnTo>
                <a:cubicBezTo>
                  <a:pt x="112693" y="85725"/>
                  <a:pt x="138142" y="98405"/>
                  <a:pt x="154305" y="120015"/>
                </a:cubicBezTo>
                <a:lnTo>
                  <a:pt x="291465" y="302895"/>
                </a:lnTo>
                <a:cubicBezTo>
                  <a:pt x="296823" y="310128"/>
                  <a:pt x="305306" y="314325"/>
                  <a:pt x="314325" y="314325"/>
                </a:cubicBezTo>
                <a:lnTo>
                  <a:pt x="342900" y="314325"/>
                </a:lnTo>
                <a:lnTo>
                  <a:pt x="342900" y="285750"/>
                </a:lnTo>
                <a:cubicBezTo>
                  <a:pt x="342900" y="274231"/>
                  <a:pt x="349865" y="263783"/>
                  <a:pt x="360581" y="259318"/>
                </a:cubicBezTo>
                <a:cubicBezTo>
                  <a:pt x="371296" y="254853"/>
                  <a:pt x="383530" y="257354"/>
                  <a:pt x="391745" y="265480"/>
                </a:cubicBezTo>
                <a:lnTo>
                  <a:pt x="448895" y="322630"/>
                </a:lnTo>
                <a:cubicBezTo>
                  <a:pt x="454253" y="327987"/>
                  <a:pt x="457289" y="335220"/>
                  <a:pt x="457289" y="342811"/>
                </a:cubicBezTo>
                <a:cubicBezTo>
                  <a:pt x="457289" y="350401"/>
                  <a:pt x="454253" y="357634"/>
                  <a:pt x="448895" y="362992"/>
                </a:cubicBezTo>
                <a:lnTo>
                  <a:pt x="391745" y="420142"/>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358" name="Google Shape;358;p33"/>
          <p:cNvSpPr/>
          <p:nvPr/>
        </p:nvSpPr>
        <p:spPr>
          <a:xfrm>
            <a:off x="152400" y="2419350"/>
            <a:ext cx="2847900" cy="2667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400"/>
              <a:buFont typeface="Arial" panose="020B0704020202020204"/>
              <a:buNone/>
            </a:pPr>
            <a:r>
              <a:rPr 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Non-Stationarity</a:t>
            </a:r>
            <a:endParaRPr sz="1200" b="0" i="0" u="none" strike="noStrike" cap="none"/>
          </a:p>
        </p:txBody>
      </p:sp>
      <p:sp>
        <p:nvSpPr>
          <p:cNvPr id="359" name="Google Shape;359;p33"/>
          <p:cNvSpPr/>
          <p:nvPr/>
        </p:nvSpPr>
        <p:spPr>
          <a:xfrm>
            <a:off x="342900" y="2686050"/>
            <a:ext cx="2466900" cy="5715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How can we learn causal models that adapt to changing distributions over time?</a:t>
            </a:r>
            <a:endParaRPr sz="1200" b="0" i="0" u="none" strike="noStrike" cap="none"/>
          </a:p>
        </p:txBody>
      </p:sp>
      <p:sp>
        <p:nvSpPr>
          <p:cNvPr id="360" name="Google Shape;360;p33"/>
          <p:cNvSpPr/>
          <p:nvPr/>
        </p:nvSpPr>
        <p:spPr>
          <a:xfrm>
            <a:off x="3187676" y="1847850"/>
            <a:ext cx="2771775" cy="1562100"/>
          </a:xfrm>
          <a:custGeom>
            <a:avLst/>
            <a:gdLst/>
            <a:ahLst/>
            <a:cxnLst/>
            <a:rect l="l" t="t" r="r" b="b"/>
            <a:pathLst>
              <a:path w="3695700" h="2082800" extrusionOk="0">
                <a:moveTo>
                  <a:pt x="101599" y="0"/>
                </a:moveTo>
                <a:lnTo>
                  <a:pt x="3594101" y="0"/>
                </a:lnTo>
                <a:cubicBezTo>
                  <a:pt x="3650213" y="0"/>
                  <a:pt x="3695700" y="45487"/>
                  <a:pt x="3695700" y="101599"/>
                </a:cubicBezTo>
                <a:lnTo>
                  <a:pt x="3695700" y="1981201"/>
                </a:lnTo>
                <a:cubicBezTo>
                  <a:pt x="3695700" y="2037313"/>
                  <a:pt x="3650213" y="2082800"/>
                  <a:pt x="3594101" y="2082800"/>
                </a:cubicBezTo>
                <a:lnTo>
                  <a:pt x="101599" y="2082800"/>
                </a:lnTo>
                <a:cubicBezTo>
                  <a:pt x="45487" y="2082800"/>
                  <a:pt x="0" y="2037313"/>
                  <a:pt x="0" y="1981201"/>
                </a:cubicBezTo>
                <a:lnTo>
                  <a:pt x="0" y="101599"/>
                </a:lnTo>
                <a:cubicBezTo>
                  <a:pt x="0" y="45525"/>
                  <a:pt x="45525" y="0"/>
                  <a:pt x="101599"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361" name="Google Shape;361;p33"/>
          <p:cNvSpPr/>
          <p:nvPr/>
        </p:nvSpPr>
        <p:spPr>
          <a:xfrm>
            <a:off x="4357613" y="2000250"/>
            <a:ext cx="428625" cy="342900"/>
          </a:xfrm>
          <a:custGeom>
            <a:avLst/>
            <a:gdLst/>
            <a:ahLst/>
            <a:cxnLst/>
            <a:rect l="l" t="t" r="r" b="b"/>
            <a:pathLst>
              <a:path w="571500" h="457200" extrusionOk="0">
                <a:moveTo>
                  <a:pt x="400050" y="57150"/>
                </a:moveTo>
                <a:cubicBezTo>
                  <a:pt x="494705" y="57150"/>
                  <a:pt x="571500" y="133945"/>
                  <a:pt x="571500" y="228600"/>
                </a:cubicBezTo>
                <a:cubicBezTo>
                  <a:pt x="571500" y="323255"/>
                  <a:pt x="494705" y="400050"/>
                  <a:pt x="400050" y="400050"/>
                </a:cubicBezTo>
                <a:lnTo>
                  <a:pt x="171450" y="400050"/>
                </a:lnTo>
                <a:cubicBezTo>
                  <a:pt x="76795" y="400050"/>
                  <a:pt x="0" y="323255"/>
                  <a:pt x="0" y="228600"/>
                </a:cubicBezTo>
                <a:cubicBezTo>
                  <a:pt x="0" y="133945"/>
                  <a:pt x="76795" y="57150"/>
                  <a:pt x="171450" y="57150"/>
                </a:cubicBezTo>
                <a:lnTo>
                  <a:pt x="400050" y="57150"/>
                </a:lnTo>
                <a:close/>
                <a:moveTo>
                  <a:pt x="171450" y="157163"/>
                </a:moveTo>
                <a:cubicBezTo>
                  <a:pt x="159574" y="157163"/>
                  <a:pt x="150019" y="166717"/>
                  <a:pt x="150019" y="178594"/>
                </a:cubicBezTo>
                <a:lnTo>
                  <a:pt x="150019" y="207169"/>
                </a:lnTo>
                <a:lnTo>
                  <a:pt x="121444" y="207169"/>
                </a:lnTo>
                <a:cubicBezTo>
                  <a:pt x="109567" y="207169"/>
                  <a:pt x="100013" y="216724"/>
                  <a:pt x="100013" y="228600"/>
                </a:cubicBezTo>
                <a:cubicBezTo>
                  <a:pt x="100013" y="240476"/>
                  <a:pt x="109567" y="250031"/>
                  <a:pt x="121444" y="250031"/>
                </a:cubicBezTo>
                <a:lnTo>
                  <a:pt x="150019" y="250031"/>
                </a:lnTo>
                <a:lnTo>
                  <a:pt x="150019" y="278606"/>
                </a:lnTo>
                <a:cubicBezTo>
                  <a:pt x="150019" y="290483"/>
                  <a:pt x="159574" y="300038"/>
                  <a:pt x="171450" y="300038"/>
                </a:cubicBezTo>
                <a:cubicBezTo>
                  <a:pt x="183326" y="300038"/>
                  <a:pt x="192881" y="290483"/>
                  <a:pt x="192881" y="278606"/>
                </a:cubicBezTo>
                <a:lnTo>
                  <a:pt x="192881" y="250031"/>
                </a:lnTo>
                <a:lnTo>
                  <a:pt x="221456" y="250031"/>
                </a:lnTo>
                <a:cubicBezTo>
                  <a:pt x="233333" y="250031"/>
                  <a:pt x="242888" y="240476"/>
                  <a:pt x="242888" y="228600"/>
                </a:cubicBezTo>
                <a:cubicBezTo>
                  <a:pt x="242888" y="216724"/>
                  <a:pt x="233333" y="207169"/>
                  <a:pt x="221456" y="207169"/>
                </a:cubicBezTo>
                <a:lnTo>
                  <a:pt x="192881" y="207169"/>
                </a:lnTo>
                <a:lnTo>
                  <a:pt x="192881" y="178594"/>
                </a:lnTo>
                <a:cubicBezTo>
                  <a:pt x="192881" y="166717"/>
                  <a:pt x="183326" y="157163"/>
                  <a:pt x="171450" y="157163"/>
                </a:cubicBezTo>
                <a:close/>
                <a:moveTo>
                  <a:pt x="385763" y="242888"/>
                </a:moveTo>
                <a:cubicBezTo>
                  <a:pt x="369992" y="242888"/>
                  <a:pt x="357188" y="255692"/>
                  <a:pt x="357188" y="271463"/>
                </a:cubicBezTo>
                <a:cubicBezTo>
                  <a:pt x="357188" y="287233"/>
                  <a:pt x="369992" y="300038"/>
                  <a:pt x="385763" y="300038"/>
                </a:cubicBezTo>
                <a:cubicBezTo>
                  <a:pt x="401533" y="300038"/>
                  <a:pt x="414338" y="287233"/>
                  <a:pt x="414338" y="271463"/>
                </a:cubicBezTo>
                <a:cubicBezTo>
                  <a:pt x="414338" y="255692"/>
                  <a:pt x="401533" y="242888"/>
                  <a:pt x="385763" y="242888"/>
                </a:cubicBezTo>
                <a:close/>
                <a:moveTo>
                  <a:pt x="442913" y="157163"/>
                </a:moveTo>
                <a:cubicBezTo>
                  <a:pt x="427142" y="157163"/>
                  <a:pt x="414338" y="169967"/>
                  <a:pt x="414338" y="185738"/>
                </a:cubicBezTo>
                <a:cubicBezTo>
                  <a:pt x="414338" y="201508"/>
                  <a:pt x="427142" y="214313"/>
                  <a:pt x="442913" y="214313"/>
                </a:cubicBezTo>
                <a:cubicBezTo>
                  <a:pt x="458683" y="214313"/>
                  <a:pt x="471488" y="201508"/>
                  <a:pt x="471488" y="185738"/>
                </a:cubicBezTo>
                <a:cubicBezTo>
                  <a:pt x="471488" y="169967"/>
                  <a:pt x="458683" y="157163"/>
                  <a:pt x="442913" y="157163"/>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362" name="Google Shape;362;p33"/>
          <p:cNvSpPr/>
          <p:nvPr/>
        </p:nvSpPr>
        <p:spPr>
          <a:xfrm>
            <a:off x="3149576" y="2419350"/>
            <a:ext cx="2847900" cy="2667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400"/>
              <a:buFont typeface="Arial" panose="020B0704020202020204"/>
              <a:buNone/>
            </a:pPr>
            <a:r>
              <a:rPr 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Feedback Control</a:t>
            </a:r>
            <a:endParaRPr sz="1200" b="0" i="0" u="none" strike="noStrike" cap="none"/>
          </a:p>
        </p:txBody>
      </p:sp>
      <p:sp>
        <p:nvSpPr>
          <p:cNvPr id="363" name="Google Shape;363;p33"/>
          <p:cNvSpPr/>
          <p:nvPr/>
        </p:nvSpPr>
        <p:spPr>
          <a:xfrm>
            <a:off x="3340075" y="2686050"/>
            <a:ext cx="24669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How do we model systems where our interventions actively shape the future?</a:t>
            </a:r>
            <a:endParaRPr sz="1200" b="0" i="0" u="none" strike="noStrike" cap="none"/>
          </a:p>
        </p:txBody>
      </p:sp>
      <p:sp>
        <p:nvSpPr>
          <p:cNvPr id="364" name="Google Shape;364;p33"/>
          <p:cNvSpPr/>
          <p:nvPr/>
        </p:nvSpPr>
        <p:spPr>
          <a:xfrm>
            <a:off x="6184850" y="1847850"/>
            <a:ext cx="2771775" cy="1562100"/>
          </a:xfrm>
          <a:custGeom>
            <a:avLst/>
            <a:gdLst/>
            <a:ahLst/>
            <a:cxnLst/>
            <a:rect l="l" t="t" r="r" b="b"/>
            <a:pathLst>
              <a:path w="3695700" h="2082800" extrusionOk="0">
                <a:moveTo>
                  <a:pt x="101599" y="0"/>
                </a:moveTo>
                <a:lnTo>
                  <a:pt x="3594101" y="0"/>
                </a:lnTo>
                <a:cubicBezTo>
                  <a:pt x="3650213" y="0"/>
                  <a:pt x="3695700" y="45487"/>
                  <a:pt x="3695700" y="101599"/>
                </a:cubicBezTo>
                <a:lnTo>
                  <a:pt x="3695700" y="1981201"/>
                </a:lnTo>
                <a:cubicBezTo>
                  <a:pt x="3695700" y="2037313"/>
                  <a:pt x="3650213" y="2082800"/>
                  <a:pt x="3594101" y="2082800"/>
                </a:cubicBezTo>
                <a:lnTo>
                  <a:pt x="101599" y="2082800"/>
                </a:lnTo>
                <a:cubicBezTo>
                  <a:pt x="45487" y="2082800"/>
                  <a:pt x="0" y="2037313"/>
                  <a:pt x="0" y="1981201"/>
                </a:cubicBezTo>
                <a:lnTo>
                  <a:pt x="0" y="101599"/>
                </a:lnTo>
                <a:cubicBezTo>
                  <a:pt x="0" y="45525"/>
                  <a:pt x="45525" y="0"/>
                  <a:pt x="101599"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365" name="Google Shape;365;p33"/>
          <p:cNvSpPr/>
          <p:nvPr/>
        </p:nvSpPr>
        <p:spPr>
          <a:xfrm>
            <a:off x="7376219" y="2000250"/>
            <a:ext cx="385763" cy="342900"/>
          </a:xfrm>
          <a:custGeom>
            <a:avLst/>
            <a:gdLst/>
            <a:ahLst/>
            <a:cxnLst/>
            <a:rect l="l" t="t" r="r" b="b"/>
            <a:pathLst>
              <a:path w="514350" h="457200" extrusionOk="0">
                <a:moveTo>
                  <a:pt x="36612" y="-22235"/>
                </a:moveTo>
                <a:cubicBezTo>
                  <a:pt x="28218" y="-30629"/>
                  <a:pt x="14645" y="-30629"/>
                  <a:pt x="6340" y="-22235"/>
                </a:cubicBezTo>
                <a:cubicBezTo>
                  <a:pt x="-1965" y="-13841"/>
                  <a:pt x="-2054" y="-268"/>
                  <a:pt x="6251" y="8126"/>
                </a:cubicBezTo>
                <a:lnTo>
                  <a:pt x="477738" y="479614"/>
                </a:lnTo>
                <a:cubicBezTo>
                  <a:pt x="486132" y="488007"/>
                  <a:pt x="499705" y="488007"/>
                  <a:pt x="508010" y="479614"/>
                </a:cubicBezTo>
                <a:cubicBezTo>
                  <a:pt x="516315" y="471220"/>
                  <a:pt x="516404" y="457646"/>
                  <a:pt x="508010" y="449342"/>
                </a:cubicBezTo>
                <a:lnTo>
                  <a:pt x="421928" y="363260"/>
                </a:lnTo>
                <a:cubicBezTo>
                  <a:pt x="424339" y="361117"/>
                  <a:pt x="426750" y="358973"/>
                  <a:pt x="429071" y="356830"/>
                </a:cubicBezTo>
                <a:cubicBezTo>
                  <a:pt x="470862" y="317986"/>
                  <a:pt x="498812" y="271641"/>
                  <a:pt x="512118" y="239762"/>
                </a:cubicBezTo>
                <a:cubicBezTo>
                  <a:pt x="515064" y="232708"/>
                  <a:pt x="515064" y="224850"/>
                  <a:pt x="512118" y="217795"/>
                </a:cubicBezTo>
                <a:cubicBezTo>
                  <a:pt x="498812" y="185916"/>
                  <a:pt x="470862" y="139482"/>
                  <a:pt x="429071" y="100727"/>
                </a:cubicBezTo>
                <a:cubicBezTo>
                  <a:pt x="387013" y="61704"/>
                  <a:pt x="329238" y="28754"/>
                  <a:pt x="257086" y="28754"/>
                </a:cubicBezTo>
                <a:cubicBezTo>
                  <a:pt x="206365" y="28754"/>
                  <a:pt x="162788" y="45006"/>
                  <a:pt x="126712" y="68223"/>
                </a:cubicBezTo>
                <a:lnTo>
                  <a:pt x="36612" y="-22235"/>
                </a:lnTo>
                <a:close/>
                <a:moveTo>
                  <a:pt x="182612" y="123855"/>
                </a:moveTo>
                <a:cubicBezTo>
                  <a:pt x="203597" y="108853"/>
                  <a:pt x="229404" y="100012"/>
                  <a:pt x="257175" y="100012"/>
                </a:cubicBezTo>
                <a:cubicBezTo>
                  <a:pt x="328166" y="100012"/>
                  <a:pt x="385763" y="157609"/>
                  <a:pt x="385763" y="228600"/>
                </a:cubicBezTo>
                <a:cubicBezTo>
                  <a:pt x="385763" y="256371"/>
                  <a:pt x="376922" y="282089"/>
                  <a:pt x="361920" y="303163"/>
                </a:cubicBezTo>
                <a:lnTo>
                  <a:pt x="330934" y="272177"/>
                </a:lnTo>
                <a:cubicBezTo>
                  <a:pt x="342275" y="253067"/>
                  <a:pt x="346115" y="229582"/>
                  <a:pt x="339953" y="206365"/>
                </a:cubicBezTo>
                <a:cubicBezTo>
                  <a:pt x="327720" y="160645"/>
                  <a:pt x="280660" y="133499"/>
                  <a:pt x="234940" y="145733"/>
                </a:cubicBezTo>
                <a:cubicBezTo>
                  <a:pt x="227261" y="147786"/>
                  <a:pt x="220028" y="150822"/>
                  <a:pt x="213509" y="154662"/>
                </a:cubicBezTo>
                <a:lnTo>
                  <a:pt x="182523" y="123676"/>
                </a:lnTo>
                <a:close/>
                <a:moveTo>
                  <a:pt x="290483" y="352812"/>
                </a:moveTo>
                <a:cubicBezTo>
                  <a:pt x="279856" y="355669"/>
                  <a:pt x="268694" y="357188"/>
                  <a:pt x="257175" y="357188"/>
                </a:cubicBezTo>
                <a:cubicBezTo>
                  <a:pt x="186184" y="357188"/>
                  <a:pt x="128588" y="299591"/>
                  <a:pt x="128588" y="228600"/>
                </a:cubicBezTo>
                <a:cubicBezTo>
                  <a:pt x="128588" y="217081"/>
                  <a:pt x="130106" y="205919"/>
                  <a:pt x="132963" y="195292"/>
                </a:cubicBezTo>
                <a:lnTo>
                  <a:pt x="61972" y="124301"/>
                </a:lnTo>
                <a:cubicBezTo>
                  <a:pt x="32861" y="157163"/>
                  <a:pt x="12859" y="191988"/>
                  <a:pt x="2232" y="217616"/>
                </a:cubicBezTo>
                <a:cubicBezTo>
                  <a:pt x="-714" y="224671"/>
                  <a:pt x="-714" y="232529"/>
                  <a:pt x="2232" y="239584"/>
                </a:cubicBezTo>
                <a:cubicBezTo>
                  <a:pt x="15538" y="271463"/>
                  <a:pt x="43488" y="317897"/>
                  <a:pt x="85279" y="356652"/>
                </a:cubicBezTo>
                <a:cubicBezTo>
                  <a:pt x="127337" y="395674"/>
                  <a:pt x="185112" y="428625"/>
                  <a:pt x="257264" y="428625"/>
                </a:cubicBezTo>
                <a:cubicBezTo>
                  <a:pt x="290572" y="428625"/>
                  <a:pt x="320844" y="421571"/>
                  <a:pt x="347901" y="410230"/>
                </a:cubicBezTo>
                <a:lnTo>
                  <a:pt x="290572" y="352901"/>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366" name="Google Shape;366;p33"/>
          <p:cNvSpPr/>
          <p:nvPr/>
        </p:nvSpPr>
        <p:spPr>
          <a:xfrm>
            <a:off x="6146750" y="2419350"/>
            <a:ext cx="2847900" cy="2667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400"/>
              <a:buFont typeface="Arial" panose="020B0704020202020204"/>
              <a:buNone/>
            </a:pPr>
            <a:r>
              <a:rPr 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Partial Observability</a:t>
            </a:r>
            <a:endParaRPr sz="1200" b="0" i="0" u="none" strike="noStrike" cap="none"/>
          </a:p>
        </p:txBody>
      </p:sp>
      <p:sp>
        <p:nvSpPr>
          <p:cNvPr id="367" name="Google Shape;367;p33"/>
          <p:cNvSpPr/>
          <p:nvPr/>
        </p:nvSpPr>
        <p:spPr>
          <a:xfrm>
            <a:off x="6337250" y="2686050"/>
            <a:ext cx="2466900" cy="5715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How can we reason about causality when we only see a fraction of the system?</a:t>
            </a:r>
            <a:endParaRPr sz="1200" b="0" i="0" u="none" strike="noStrike" cap="none"/>
          </a:p>
        </p:txBody>
      </p:sp>
      <p:sp>
        <p:nvSpPr>
          <p:cNvPr id="368" name="Google Shape;368;p33"/>
          <p:cNvSpPr/>
          <p:nvPr/>
        </p:nvSpPr>
        <p:spPr>
          <a:xfrm>
            <a:off x="190500" y="3714750"/>
            <a:ext cx="8763000" cy="2286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Addressing these will extend causal inference to adaptive and interactive systems.</a:t>
            </a:r>
            <a:endParaRPr sz="1200" b="0" i="0" u="none" strike="noStrike" cap="none"/>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372"/>
        <p:cNvGrpSpPr/>
        <p:nvPr/>
      </p:nvGrpSpPr>
      <p:grpSpPr>
        <a:xfrm>
          <a:off x="0" y="0"/>
          <a:ext cx="0" cy="0"/>
          <a:chOff x="0" y="0"/>
          <a:chExt cx="0" cy="0"/>
        </a:xfrm>
      </p:grpSpPr>
      <p:sp>
        <p:nvSpPr>
          <p:cNvPr id="373" name="Google Shape;373;p34"/>
          <p:cNvSpPr txBox="1">
            <a:spLocks noGrp="1"/>
          </p:cNvSpPr>
          <p:nvPr>
            <p:ph type="title"/>
          </p:nvPr>
        </p:nvSpPr>
        <p:spPr>
          <a:xfrm>
            <a:off x="323129" y="1700246"/>
            <a:ext cx="8239200" cy="1743000"/>
          </a:xfrm>
          <a:prstGeom prst="rect">
            <a:avLst/>
          </a:prstGeom>
          <a:noFill/>
          <a:ln>
            <a:noFill/>
          </a:ln>
        </p:spPr>
        <p:txBody>
          <a:bodyPr spcFirstLastPara="1" wrap="square" lIns="19050" tIns="19050" rIns="19050" bIns="19050" anchor="b" anchorCtr="0">
            <a:normAutofit/>
          </a:bodyPr>
          <a:lstStyle/>
          <a:p>
            <a:pPr marL="0" lvl="0" indent="0" algn="l" rtl="0">
              <a:spcBef>
                <a:spcPts val="0"/>
              </a:spcBef>
              <a:spcAft>
                <a:spcPts val="0"/>
              </a:spcAft>
              <a:buClr>
                <a:srgbClr val="FFFFFF"/>
              </a:buClr>
              <a:buSzPts val="6000"/>
              <a:buFont typeface="Arial" panose="020B0704020202020204"/>
              <a:buNone/>
            </a:pPr>
            <a:r>
              <a:rPr lang="en-GB" sz="6000" b="0"/>
              <a:t>THANK</a:t>
            </a:r>
            <a:r>
              <a:rPr lang="en-GB" sz="1200" b="0">
                <a:solidFill>
                  <a:srgbClr val="000000"/>
                </a:solidFill>
              </a:rPr>
              <a:t> </a:t>
            </a:r>
            <a:r>
              <a:rPr lang="en-US" altLang="en-GB" sz="1200" b="0">
                <a:solidFill>
                  <a:srgbClr val="000000"/>
                </a:solidFill>
              </a:rPr>
              <a:t>  </a:t>
            </a:r>
            <a:r>
              <a:rPr lang="en-GB" sz="6000" b="0"/>
              <a:t>YOU!</a:t>
            </a:r>
            <a:endParaRPr sz="1200" b="0">
              <a:solidFill>
                <a:srgbClr val="000000"/>
              </a:solidFill>
            </a:endParaRPr>
          </a:p>
          <a:p>
            <a:pPr marL="0" lvl="0" indent="0" algn="l" rtl="0">
              <a:lnSpc>
                <a:spcPct val="133000"/>
              </a:lnSpc>
              <a:spcBef>
                <a:spcPts val="0"/>
              </a:spcBef>
              <a:spcAft>
                <a:spcPts val="0"/>
              </a:spcAft>
              <a:buClr>
                <a:srgbClr val="FFFFFF"/>
              </a:buClr>
              <a:buSzPts val="3600"/>
              <a:buFont typeface="Arial" panose="020B0704020202020204"/>
              <a:buNone/>
            </a:pPr>
            <a:endParaRPr sz="2800"/>
          </a:p>
        </p:txBody>
      </p:sp>
      <p:sp>
        <p:nvSpPr>
          <p:cNvPr id="374" name="Google Shape;374;p34"/>
          <p:cNvSpPr txBox="1"/>
          <p:nvPr/>
        </p:nvSpPr>
        <p:spPr>
          <a:xfrm>
            <a:off x="364778" y="3754802"/>
            <a:ext cx="3825777" cy="1031526"/>
          </a:xfrm>
          <a:prstGeom prst="rect">
            <a:avLst/>
          </a:prstGeom>
          <a:noFill/>
          <a:ln>
            <a:noFill/>
          </a:ln>
        </p:spPr>
        <p:txBody>
          <a:bodyPr spcFirstLastPara="1" wrap="square" lIns="17150" tIns="17150" rIns="17150" bIns="17150" anchor="b" anchorCtr="0">
            <a:normAutofit/>
          </a:bodyPr>
          <a:lstStyle/>
          <a:p>
            <a:pPr marL="0" marR="0" lvl="0" indent="0" algn="l" rtl="0">
              <a:lnSpc>
                <a:spcPct val="150000"/>
              </a:lnSpc>
              <a:spcBef>
                <a:spcPts val="0"/>
              </a:spcBef>
              <a:spcAft>
                <a:spcPts val="0"/>
              </a:spcAft>
              <a:buClr>
                <a:srgbClr val="FFFFFF"/>
              </a:buClr>
              <a:buSzPts val="1400"/>
              <a:buFont typeface="Arial" panose="020B0704020202020204"/>
              <a:buNone/>
            </a:pP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Artificial Intelligence Center</a:t>
            </a:r>
            <a:b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b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Faculty of Electrical Engineering</a:t>
            </a:r>
            <a:b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b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Czech Technical University in Prague</a:t>
            </a:r>
            <a:endParaRPr sz="1100" b="0" i="0" u="none" strike="noStrike" cap="none">
              <a:solidFill>
                <a:srgbClr val="000000"/>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Google Shape;53;p9"/>
          <p:cNvSpPr txBox="1"/>
          <p:nvPr/>
        </p:nvSpPr>
        <p:spPr>
          <a:xfrm>
            <a:off x="341708" y="2864726"/>
            <a:ext cx="8451000" cy="411900"/>
          </a:xfrm>
          <a:prstGeom prst="rect">
            <a:avLst/>
          </a:prstGeom>
          <a:noFill/>
          <a:ln>
            <a:noFill/>
          </a:ln>
        </p:spPr>
        <p:txBody>
          <a:bodyPr spcFirstLastPara="1" wrap="square" lIns="34275" tIns="34275" rIns="34275" bIns="34275" anchor="b" anchorCtr="0">
            <a:normAutofit/>
          </a:bodyPr>
          <a:lstStyle/>
          <a:p>
            <a:pPr marL="0" marR="0" lvl="0" indent="0" algn="l" rtl="0">
              <a:lnSpc>
                <a:spcPct val="100000"/>
              </a:lnSpc>
              <a:spcBef>
                <a:spcPts val="0"/>
              </a:spcBef>
              <a:spcAft>
                <a:spcPts val="0"/>
              </a:spcAft>
              <a:buClr>
                <a:srgbClr val="FFFFFF"/>
              </a:buClr>
              <a:buSzPts val="1800"/>
              <a:buFont typeface="Helvetica Neue" panose="02000503000000020004"/>
              <a:buNone/>
            </a:pPr>
            <a:endParaRPr sz="1100" b="0" i="0" u="none" strike="noStrike" cap="none">
              <a:solidFill>
                <a:srgbClr val="000000"/>
              </a:solidFill>
              <a:latin typeface="Arial" panose="020B0704020202020204"/>
              <a:ea typeface="Arial" panose="020B0704020202020204"/>
              <a:cs typeface="Arial" panose="020B0704020202020204"/>
              <a:sym typeface="Arial" panose="020B0704020202020204"/>
            </a:endParaRPr>
          </a:p>
        </p:txBody>
      </p:sp>
      <p:sp>
        <p:nvSpPr>
          <p:cNvPr id="54" name="Google Shape;54;p9"/>
          <p:cNvSpPr/>
          <p:nvPr/>
        </p:nvSpPr>
        <p:spPr>
          <a:xfrm>
            <a:off x="792004" y="1602581"/>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55" name="Google Shape;55;p9"/>
          <p:cNvSpPr/>
          <p:nvPr/>
        </p:nvSpPr>
        <p:spPr>
          <a:xfrm>
            <a:off x="792004" y="1602581"/>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56" name="Google Shape;56;p9"/>
          <p:cNvSpPr/>
          <p:nvPr/>
        </p:nvSpPr>
        <p:spPr>
          <a:xfrm>
            <a:off x="792004" y="2117884"/>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57" name="Google Shape;57;p9"/>
          <p:cNvSpPr/>
          <p:nvPr/>
        </p:nvSpPr>
        <p:spPr>
          <a:xfrm>
            <a:off x="792004" y="2117884"/>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58" name="Google Shape;58;p9"/>
          <p:cNvSpPr/>
          <p:nvPr/>
        </p:nvSpPr>
        <p:spPr>
          <a:xfrm>
            <a:off x="792004" y="2640330"/>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59" name="Google Shape;59;p9"/>
          <p:cNvSpPr/>
          <p:nvPr/>
        </p:nvSpPr>
        <p:spPr>
          <a:xfrm>
            <a:off x="792004" y="2640330"/>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60" name="Google Shape;60;p9"/>
          <p:cNvSpPr/>
          <p:nvPr/>
        </p:nvSpPr>
        <p:spPr>
          <a:xfrm>
            <a:off x="792004" y="3169920"/>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61" name="Google Shape;61;p9"/>
          <p:cNvSpPr/>
          <p:nvPr/>
        </p:nvSpPr>
        <p:spPr>
          <a:xfrm>
            <a:off x="792004" y="3169920"/>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62" name="Google Shape;62;p9"/>
          <p:cNvSpPr/>
          <p:nvPr/>
        </p:nvSpPr>
        <p:spPr>
          <a:xfrm>
            <a:off x="792004" y="3706654"/>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63" name="Google Shape;63;p9"/>
          <p:cNvSpPr/>
          <p:nvPr/>
        </p:nvSpPr>
        <p:spPr>
          <a:xfrm>
            <a:off x="792004" y="3706654"/>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64" name="Google Shape;64;p9"/>
          <p:cNvSpPr/>
          <p:nvPr/>
        </p:nvSpPr>
        <p:spPr>
          <a:xfrm>
            <a:off x="792004" y="4250531"/>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65" name="Google Shape;65;p9"/>
          <p:cNvSpPr/>
          <p:nvPr/>
        </p:nvSpPr>
        <p:spPr>
          <a:xfrm>
            <a:off x="792004" y="4250531"/>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66" name="Google Shape;66;p9"/>
          <p:cNvSpPr/>
          <p:nvPr/>
        </p:nvSpPr>
        <p:spPr>
          <a:xfrm>
            <a:off x="705803" y="719614"/>
            <a:ext cx="2927400" cy="5049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b="1" i="0" u="none" strike="noStrike" cap="none">
                <a:solidFill>
                  <a:srgbClr val="FFFFFF"/>
                </a:solidFill>
                <a:latin typeface="Arial" panose="020B0704020202020204"/>
                <a:ea typeface="Arial" panose="020B0704020202020204"/>
                <a:cs typeface="Arial" panose="020B0704020202020204"/>
                <a:sym typeface="Arial" panose="020B0704020202020204"/>
              </a:rPr>
              <a:t>CONTENTS</a:t>
            </a:r>
            <a:endParaRPr sz="1200" b="0" i="0" u="none" strike="noStrike" cap="none"/>
          </a:p>
        </p:txBody>
      </p:sp>
      <p:sp>
        <p:nvSpPr>
          <p:cNvPr id="67" name="Google Shape;67;p9"/>
          <p:cNvSpPr/>
          <p:nvPr/>
        </p:nvSpPr>
        <p:spPr>
          <a:xfrm>
            <a:off x="790575" y="1626870"/>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01</a:t>
            </a:r>
            <a:endParaRPr sz="1200" b="0" i="0" u="none" strike="noStrike" cap="none"/>
          </a:p>
        </p:txBody>
      </p:sp>
      <p:sp>
        <p:nvSpPr>
          <p:cNvPr id="68" name="Google Shape;68;p9"/>
          <p:cNvSpPr/>
          <p:nvPr/>
        </p:nvSpPr>
        <p:spPr>
          <a:xfrm>
            <a:off x="1384935" y="1668780"/>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Research Motivation</a:t>
            </a:r>
            <a:endParaRPr sz="1200" b="0" i="0" u="none" strike="noStrike" cap="none"/>
          </a:p>
        </p:txBody>
      </p:sp>
      <p:sp>
        <p:nvSpPr>
          <p:cNvPr id="69" name="Google Shape;69;p9"/>
          <p:cNvSpPr/>
          <p:nvPr/>
        </p:nvSpPr>
        <p:spPr>
          <a:xfrm>
            <a:off x="790575" y="2149316"/>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02</a:t>
            </a:r>
            <a:endParaRPr sz="1200" b="0" i="0" u="none" strike="noStrike" cap="none"/>
          </a:p>
        </p:txBody>
      </p:sp>
      <p:sp>
        <p:nvSpPr>
          <p:cNvPr id="70" name="Google Shape;70;p9"/>
          <p:cNvSpPr/>
          <p:nvPr/>
        </p:nvSpPr>
        <p:spPr>
          <a:xfrm>
            <a:off x="1384935" y="2191226"/>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Benchmarking </a:t>
            </a:r>
            <a:r>
              <a:rPr lang="en-US" alt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Dataset</a:t>
            </a:r>
            <a:endParaRPr lang="en-US" altLang="en-GB" sz="1500" b="1" i="0" u="none" strike="noStrike" cap="none">
              <a:solidFill>
                <a:srgbClr val="FFFFFF"/>
              </a:solidFill>
              <a:latin typeface="Arial" panose="020B0704020202020204"/>
              <a:ea typeface="Arial" panose="020B0704020202020204"/>
              <a:cs typeface="Arial" panose="020B0704020202020204"/>
              <a:sym typeface="Arial" panose="020B0704020202020204"/>
            </a:endParaRPr>
          </a:p>
        </p:txBody>
      </p:sp>
      <p:sp>
        <p:nvSpPr>
          <p:cNvPr id="71" name="Google Shape;71;p9"/>
          <p:cNvSpPr/>
          <p:nvPr/>
        </p:nvSpPr>
        <p:spPr>
          <a:xfrm>
            <a:off x="790575" y="2678906"/>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03</a:t>
            </a:r>
            <a:endParaRPr sz="1200" b="0" i="0" u="none" strike="noStrike" cap="none"/>
          </a:p>
        </p:txBody>
      </p:sp>
      <p:sp>
        <p:nvSpPr>
          <p:cNvPr id="72" name="Google Shape;72;p9"/>
          <p:cNvSpPr/>
          <p:nvPr/>
        </p:nvSpPr>
        <p:spPr>
          <a:xfrm>
            <a:off x="1384935" y="2720816"/>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ExMAG: Causal Graph Learning</a:t>
            </a:r>
            <a:endParaRPr sz="1200" b="0" i="0" u="none" strike="noStrike" cap="none"/>
          </a:p>
        </p:txBody>
      </p:sp>
      <p:sp>
        <p:nvSpPr>
          <p:cNvPr id="73" name="Google Shape;73;p9"/>
          <p:cNvSpPr/>
          <p:nvPr/>
        </p:nvSpPr>
        <p:spPr>
          <a:xfrm>
            <a:off x="790575" y="3215640"/>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04</a:t>
            </a:r>
            <a:endParaRPr sz="1200" b="0" i="0" u="none" strike="noStrike" cap="none"/>
          </a:p>
        </p:txBody>
      </p:sp>
      <p:sp>
        <p:nvSpPr>
          <p:cNvPr id="74" name="Google Shape;74;p9"/>
          <p:cNvSpPr/>
          <p:nvPr/>
        </p:nvSpPr>
        <p:spPr>
          <a:xfrm>
            <a:off x="1384935" y="3257550"/>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US" altLang="en-US" sz="1500" b="1" i="0" u="none" strike="noStrike" cap="none">
                <a:solidFill>
                  <a:srgbClr val="FFFFFF"/>
                </a:solidFill>
                <a:latin typeface="Arial" panose="020B0704020202020204"/>
                <a:ea typeface="Arial" panose="020B0704020202020204"/>
                <a:cs typeface="Arial" panose="020B0704020202020204"/>
                <a:sym typeface="Arial" panose="020B0704020202020204"/>
              </a:rPr>
              <a:t>Jointly Learning Complex Dynamical Systems</a:t>
            </a:r>
            <a:endParaRPr lang="en-US" altLang="en-US" sz="1500" b="1" i="0" u="none" strike="noStrike" cap="none">
              <a:solidFill>
                <a:srgbClr val="FFFFFF"/>
              </a:solidFill>
              <a:latin typeface="Arial" panose="020B0704020202020204"/>
              <a:ea typeface="Arial" panose="020B0704020202020204"/>
              <a:cs typeface="Arial" panose="020B0704020202020204"/>
              <a:sym typeface="Arial" panose="020B0704020202020204"/>
            </a:endParaRPr>
          </a:p>
          <a:p>
            <a:pPr marL="0" marR="0" lvl="0" indent="0" algn="l" rtl="0">
              <a:lnSpc>
                <a:spcPct val="100000"/>
              </a:lnSpc>
              <a:spcBef>
                <a:spcPts val="0"/>
              </a:spcBef>
              <a:spcAft>
                <a:spcPts val="0"/>
              </a:spcAft>
              <a:buClr>
                <a:srgbClr val="FFFFFF"/>
              </a:buClr>
              <a:buSzPts val="1500"/>
              <a:buFont typeface="Arial" panose="020B0704020202020204"/>
              <a:buNone/>
            </a:pPr>
            <a:endParaRPr lang="en-US" altLang="en-US" sz="1500" b="1" i="0" u="none" strike="noStrike" cap="none">
              <a:solidFill>
                <a:srgbClr val="FFFFFF"/>
              </a:solidFill>
              <a:latin typeface="Arial" panose="020B0704020202020204"/>
              <a:ea typeface="Arial" panose="020B0704020202020204"/>
              <a:cs typeface="Arial" panose="020B0704020202020204"/>
              <a:sym typeface="Arial" panose="020B0704020202020204"/>
            </a:endParaRPr>
          </a:p>
          <a:p>
            <a:pPr marL="0" marR="0" lvl="0" indent="0" algn="l" rtl="0">
              <a:lnSpc>
                <a:spcPct val="100000"/>
              </a:lnSpc>
              <a:spcBef>
                <a:spcPts val="0"/>
              </a:spcBef>
              <a:spcAft>
                <a:spcPts val="0"/>
              </a:spcAft>
              <a:buClr>
                <a:srgbClr val="FFFFFF"/>
              </a:buClr>
              <a:buSzPts val="1500"/>
              <a:buFont typeface="Arial" panose="020B0704020202020204"/>
              <a:buNone/>
            </a:pPr>
            <a:endParaRPr lang="en-US" altLang="en-US" sz="1500" b="1" i="0" u="none" strike="noStrike" cap="none">
              <a:solidFill>
                <a:srgbClr val="FFFFFF"/>
              </a:solidFill>
              <a:latin typeface="Arial" panose="020B0704020202020204"/>
              <a:ea typeface="Arial" panose="020B0704020202020204"/>
              <a:cs typeface="Arial" panose="020B0704020202020204"/>
              <a:sym typeface="Arial" panose="020B0704020202020204"/>
            </a:endParaRPr>
          </a:p>
        </p:txBody>
      </p:sp>
      <p:sp>
        <p:nvSpPr>
          <p:cNvPr id="75" name="Google Shape;75;p9"/>
          <p:cNvSpPr/>
          <p:nvPr/>
        </p:nvSpPr>
        <p:spPr>
          <a:xfrm>
            <a:off x="790575" y="3759518"/>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05</a:t>
            </a:r>
            <a:endParaRPr sz="1200" b="0" i="0" u="none" strike="noStrike" cap="none"/>
          </a:p>
        </p:txBody>
      </p:sp>
      <p:sp>
        <p:nvSpPr>
          <p:cNvPr id="76" name="Google Shape;76;p9"/>
          <p:cNvSpPr/>
          <p:nvPr/>
        </p:nvSpPr>
        <p:spPr>
          <a:xfrm>
            <a:off x="1384935" y="3801428"/>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Contributions and Impact</a:t>
            </a:r>
            <a:endParaRPr sz="1200" b="0" i="0" u="none" strike="noStrike" cap="none"/>
          </a:p>
        </p:txBody>
      </p:sp>
      <p:sp>
        <p:nvSpPr>
          <p:cNvPr id="77" name="Google Shape;77;p9"/>
          <p:cNvSpPr/>
          <p:nvPr/>
        </p:nvSpPr>
        <p:spPr>
          <a:xfrm>
            <a:off x="790575" y="4310539"/>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06</a:t>
            </a:r>
            <a:endParaRPr sz="1200" b="0" i="0" u="none" strike="noStrike" cap="none"/>
          </a:p>
        </p:txBody>
      </p:sp>
      <p:sp>
        <p:nvSpPr>
          <p:cNvPr id="78" name="Google Shape;78;p9"/>
          <p:cNvSpPr/>
          <p:nvPr/>
        </p:nvSpPr>
        <p:spPr>
          <a:xfrm>
            <a:off x="1384935" y="4352449"/>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Future Directions</a:t>
            </a:r>
            <a:endParaRPr sz="1200" b="0" i="0" u="none" strike="noStrike" cap="none"/>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01</a:t>
            </a:r>
            <a:endParaRPr sz="1200" b="0" i="0" u="none" strike="noStrike" cap="none">
              <a:solidFill>
                <a:srgbClr val="8C96A8"/>
              </a:solidFill>
            </a:endParaRP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b="0" i="0" u="none" strike="noStrike" cap="none">
                <a:solidFill>
                  <a:srgbClr val="8C96A8"/>
                </a:solidFill>
                <a:latin typeface="Arial" panose="020B0704020202020204"/>
                <a:ea typeface="Arial" panose="020B0704020202020204"/>
                <a:cs typeface="Arial" panose="020B0704020202020204"/>
                <a:sym typeface="Arial" panose="020B0704020202020204"/>
              </a:rPr>
              <a:t>Research Motivation</a:t>
            </a:r>
            <a:endParaRPr sz="1200" b="0" i="0" u="none" strike="noStrike" cap="none">
              <a:solidFill>
                <a:srgbClr val="8C96A8"/>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1"/>
          <p:cNvSpPr/>
          <p:nvPr/>
        </p:nvSpPr>
        <p:spPr>
          <a:xfrm>
            <a:off x="495300" y="2000250"/>
            <a:ext cx="8839200" cy="457200"/>
          </a:xfrm>
          <a:prstGeom prst="rect">
            <a:avLst/>
          </a:prstGeom>
          <a:noFill/>
          <a:ln>
            <a:noFill/>
          </a:ln>
        </p:spPr>
        <p:txBody>
          <a:bodyPr spcFirstLastPara="1" wrap="square" lIns="0" tIns="0" rIns="0" bIns="0" anchor="ctr" anchorCtr="0">
            <a:noAutofit/>
          </a:bodyPr>
          <a:lstStyle/>
          <a:p>
            <a:pPr marL="0" marR="0" lvl="0" indent="0" algn="l" rtl="0">
              <a:lnSpc>
                <a:spcPct val="80000"/>
              </a:lnSpc>
              <a:spcBef>
                <a:spcPts val="0"/>
              </a:spcBef>
              <a:spcAft>
                <a:spcPts val="0"/>
              </a:spcAft>
              <a:buClr>
                <a:srgbClr val="F0F0F0"/>
              </a:buClr>
              <a:buSzPts val="3600"/>
              <a:buFont typeface="Arial" panose="020B0704020202020204"/>
              <a:buNone/>
            </a:pPr>
            <a:r>
              <a:rPr lang="en-GB" sz="3600" b="0" i="0" u="none" strike="noStrike" cap="none">
                <a:solidFill>
                  <a:srgbClr val="F0F0F0"/>
                </a:solidFill>
                <a:latin typeface="Arial" panose="020B0704020202020204"/>
                <a:ea typeface="Arial" panose="020B0704020202020204"/>
                <a:cs typeface="Arial" panose="020B0704020202020204"/>
                <a:sym typeface="Arial" panose="020B0704020202020204"/>
              </a:rPr>
              <a:t>Why Causal Discovery Matters</a:t>
            </a:r>
            <a:endParaRPr sz="1200" b="0" i="0" u="none" strike="noStrike" cap="none"/>
          </a:p>
        </p:txBody>
      </p:sp>
      <p:sp>
        <p:nvSpPr>
          <p:cNvPr id="90" name="Google Shape;90;p11"/>
          <p:cNvSpPr/>
          <p:nvPr/>
        </p:nvSpPr>
        <p:spPr>
          <a:xfrm>
            <a:off x="495300" y="2609850"/>
            <a:ext cx="6400800" cy="5334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400"/>
              <a:buFont typeface="Arial" panose="020B0704020202020204"/>
              <a:buNone/>
            </a:pPr>
            <a:r>
              <a:rPr 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Understanding complex systems in biology and medicine requires more than correlation. We need to uncover the </a:t>
            </a:r>
            <a:r>
              <a:rPr lang="en-US" alt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WHY</a:t>
            </a:r>
            <a:r>
              <a:rPr 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 behind dynamic processes.</a:t>
            </a:r>
            <a:endParaRPr sz="1200" b="0" i="0" u="none" strike="noStrike" cap="none"/>
          </a:p>
        </p:txBody>
      </p:sp>
      <p:sp>
        <p:nvSpPr>
          <p:cNvPr id="91" name="Google Shape;91;p11"/>
          <p:cNvSpPr/>
          <p:nvPr/>
        </p:nvSpPr>
        <p:spPr>
          <a:xfrm>
            <a:off x="5410200" y="4000500"/>
            <a:ext cx="3429000" cy="266700"/>
          </a:xfrm>
          <a:prstGeom prst="rect">
            <a:avLst/>
          </a:prstGeom>
          <a:noFill/>
          <a:ln>
            <a:noFill/>
          </a:ln>
        </p:spPr>
        <p:txBody>
          <a:bodyPr spcFirstLastPara="1" wrap="square" lIns="0" tIns="0" rIns="0" bIns="0" anchor="ctr" anchorCtr="0">
            <a:noAutofit/>
          </a:bodyPr>
          <a:lstStyle/>
          <a:p>
            <a:pPr marL="0" marR="0" lvl="0" indent="0" algn="r" rtl="0">
              <a:lnSpc>
                <a:spcPct val="120000"/>
              </a:lnSpc>
              <a:spcBef>
                <a:spcPts val="0"/>
              </a:spcBef>
              <a:spcAft>
                <a:spcPts val="0"/>
              </a:spcAft>
              <a:buClr>
                <a:srgbClr val="8C96A8"/>
              </a:buClr>
              <a:buSzPts val="1500"/>
              <a:buFont typeface="Arial" panose="020B0704020202020204"/>
              <a:buNone/>
            </a:pPr>
            <a:r>
              <a:rPr lang="en-GB" sz="1500" b="0" i="0" u="none" strike="noStrike" cap="none">
                <a:solidFill>
                  <a:srgbClr val="8C96A8"/>
                </a:solidFill>
                <a:latin typeface="Arial" panose="020B0704020202020204"/>
                <a:ea typeface="Arial" panose="020B0704020202020204"/>
                <a:cs typeface="Arial" panose="020B0704020202020204"/>
                <a:sym typeface="Arial" panose="020B0704020202020204"/>
              </a:rPr>
              <a:t>The Challenge</a:t>
            </a:r>
            <a:endParaRPr sz="1200" b="0" i="0" u="none" strike="noStrike" cap="none"/>
          </a:p>
        </p:txBody>
      </p:sp>
      <p:sp>
        <p:nvSpPr>
          <p:cNvPr id="92" name="Google Shape;92;p11"/>
          <p:cNvSpPr/>
          <p:nvPr/>
        </p:nvSpPr>
        <p:spPr>
          <a:xfrm>
            <a:off x="5613400" y="4316730"/>
            <a:ext cx="3225800" cy="673100"/>
          </a:xfrm>
          <a:prstGeom prst="rect">
            <a:avLst/>
          </a:prstGeom>
          <a:noFill/>
          <a:ln>
            <a:noFill/>
          </a:ln>
        </p:spPr>
        <p:txBody>
          <a:bodyPr spcFirstLastPara="1" wrap="square" lIns="0" tIns="0" rIns="0" bIns="0" anchor="ctr" anchorCtr="0">
            <a:noAutofit/>
          </a:bodyPr>
          <a:lstStyle/>
          <a:p>
            <a:pPr marL="0" marR="0" lvl="0" indent="0" algn="r" rtl="0">
              <a:lnSpc>
                <a:spcPct val="120000"/>
              </a:lnSpc>
              <a:spcBef>
                <a:spcPts val="0"/>
              </a:spcBef>
              <a:spcAft>
                <a:spcPts val="0"/>
              </a:spcAft>
              <a:buClr>
                <a:srgbClr val="F0F0F0"/>
              </a:buClr>
              <a:buSzPts val="1100"/>
              <a:buFont typeface="Arial" panose="020B0704020202020204"/>
              <a:buNone/>
            </a:pPr>
            <a:r>
              <a:rPr lang="en-US" alt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The t</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raditional methods fail to capture feedback loops and hidden confounders, limiting their ability to model </a:t>
            </a: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dynamic processes</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 like the Krebs cycle.</a:t>
            </a:r>
            <a:endPar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0" marR="0" lvl="0" indent="0" algn="r" rtl="0">
              <a:lnSpc>
                <a:spcPct val="120000"/>
              </a:lnSpc>
              <a:spcBef>
                <a:spcPts val="0"/>
              </a:spcBef>
              <a:spcAft>
                <a:spcPts val="0"/>
              </a:spcAft>
              <a:buClr>
                <a:srgbClr val="F0F0F0"/>
              </a:buClr>
              <a:buSzPts val="1100"/>
              <a:buFont typeface="Arial" panose="020B0704020202020204"/>
              <a:buNone/>
            </a:pPr>
            <a:endParaRPr sz="1200" b="0" i="0" u="none" strike="noStrike" cap="none"/>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2"/>
          <p:cNvSpPr/>
          <p:nvPr/>
        </p:nvSpPr>
        <p:spPr>
          <a:xfrm>
            <a:off x="0" y="1143000"/>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The Limits of Static Causal Models</a:t>
            </a:r>
            <a:endParaRPr sz="1200" b="0" i="0" u="none" strike="noStrike" cap="none"/>
          </a:p>
        </p:txBody>
      </p:sp>
      <p:sp>
        <p:nvSpPr>
          <p:cNvPr id="98" name="Google Shape;98;p12"/>
          <p:cNvSpPr/>
          <p:nvPr/>
        </p:nvSpPr>
        <p:spPr>
          <a:xfrm>
            <a:off x="2714849" y="1790700"/>
            <a:ext cx="342900" cy="342900"/>
          </a:xfrm>
          <a:custGeom>
            <a:avLst/>
            <a:gdLst/>
            <a:ahLst/>
            <a:cxnLst/>
            <a:rect l="l" t="t" r="r" b="b"/>
            <a:pathLst>
              <a:path w="457200" h="457200" extrusionOk="0">
                <a:moveTo>
                  <a:pt x="0" y="71438"/>
                </a:moveTo>
                <a:cubicBezTo>
                  <a:pt x="0" y="47774"/>
                  <a:pt x="19199" y="28575"/>
                  <a:pt x="42863" y="28575"/>
                </a:cubicBezTo>
                <a:lnTo>
                  <a:pt x="128588" y="28575"/>
                </a:lnTo>
                <a:cubicBezTo>
                  <a:pt x="152251" y="28575"/>
                  <a:pt x="171450" y="47774"/>
                  <a:pt x="171450" y="71438"/>
                </a:cubicBezTo>
                <a:lnTo>
                  <a:pt x="171450" y="85725"/>
                </a:lnTo>
                <a:lnTo>
                  <a:pt x="285750" y="85725"/>
                </a:lnTo>
                <a:lnTo>
                  <a:pt x="285750" y="71438"/>
                </a:lnTo>
                <a:cubicBezTo>
                  <a:pt x="285750" y="47774"/>
                  <a:pt x="304949" y="28575"/>
                  <a:pt x="328613" y="28575"/>
                </a:cubicBezTo>
                <a:lnTo>
                  <a:pt x="414338" y="28575"/>
                </a:lnTo>
                <a:cubicBezTo>
                  <a:pt x="438001" y="28575"/>
                  <a:pt x="457200" y="47774"/>
                  <a:pt x="457200" y="71438"/>
                </a:cubicBezTo>
                <a:lnTo>
                  <a:pt x="457200" y="157163"/>
                </a:lnTo>
                <a:cubicBezTo>
                  <a:pt x="457200" y="180826"/>
                  <a:pt x="438001" y="200025"/>
                  <a:pt x="414338" y="200025"/>
                </a:cubicBezTo>
                <a:lnTo>
                  <a:pt x="328613" y="200025"/>
                </a:lnTo>
                <a:cubicBezTo>
                  <a:pt x="304949" y="200025"/>
                  <a:pt x="285750" y="180826"/>
                  <a:pt x="285750" y="157163"/>
                </a:cubicBezTo>
                <a:lnTo>
                  <a:pt x="285750" y="142875"/>
                </a:lnTo>
                <a:lnTo>
                  <a:pt x="171450" y="142875"/>
                </a:lnTo>
                <a:lnTo>
                  <a:pt x="171450" y="157163"/>
                </a:lnTo>
                <a:cubicBezTo>
                  <a:pt x="171450" y="163681"/>
                  <a:pt x="169932" y="169932"/>
                  <a:pt x="167342" y="175468"/>
                </a:cubicBezTo>
                <a:lnTo>
                  <a:pt x="228600" y="257175"/>
                </a:lnTo>
                <a:lnTo>
                  <a:pt x="300038" y="257175"/>
                </a:lnTo>
                <a:cubicBezTo>
                  <a:pt x="323701" y="257175"/>
                  <a:pt x="342900" y="276374"/>
                  <a:pt x="342900" y="300038"/>
                </a:cubicBezTo>
                <a:lnTo>
                  <a:pt x="342900" y="385763"/>
                </a:lnTo>
                <a:cubicBezTo>
                  <a:pt x="342900" y="409426"/>
                  <a:pt x="323701" y="428625"/>
                  <a:pt x="300038" y="428625"/>
                </a:cubicBezTo>
                <a:lnTo>
                  <a:pt x="214313" y="428625"/>
                </a:lnTo>
                <a:cubicBezTo>
                  <a:pt x="190649" y="428625"/>
                  <a:pt x="171450" y="409426"/>
                  <a:pt x="171450" y="385763"/>
                </a:cubicBezTo>
                <a:lnTo>
                  <a:pt x="171450" y="300038"/>
                </a:lnTo>
                <a:cubicBezTo>
                  <a:pt x="171450" y="293519"/>
                  <a:pt x="172968" y="287268"/>
                  <a:pt x="175558" y="281732"/>
                </a:cubicBezTo>
                <a:lnTo>
                  <a:pt x="114300" y="200025"/>
                </a:lnTo>
                <a:lnTo>
                  <a:pt x="42863" y="200025"/>
                </a:lnTo>
                <a:cubicBezTo>
                  <a:pt x="19199" y="200025"/>
                  <a:pt x="0" y="180826"/>
                  <a:pt x="0" y="157163"/>
                </a:cubicBezTo>
                <a:lnTo>
                  <a:pt x="0" y="71438"/>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99" name="Google Shape;99;p12"/>
          <p:cNvSpPr/>
          <p:nvPr/>
        </p:nvSpPr>
        <p:spPr>
          <a:xfrm>
            <a:off x="1004218" y="2247900"/>
            <a:ext cx="37623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F0F0F0"/>
                </a:solidFill>
                <a:latin typeface="Arial" panose="020B0704020202020204"/>
                <a:ea typeface="Arial" panose="020B0704020202020204"/>
                <a:cs typeface="Arial" panose="020B0704020202020204"/>
                <a:sym typeface="Arial" panose="020B0704020202020204"/>
              </a:rPr>
              <a:t>Static Models</a:t>
            </a:r>
            <a:endParaRPr sz="1200" b="0" i="0" u="none" strike="noStrike" cap="none"/>
          </a:p>
        </p:txBody>
      </p:sp>
      <p:sp>
        <p:nvSpPr>
          <p:cNvPr id="100" name="Google Shape;100;p12"/>
          <p:cNvSpPr/>
          <p:nvPr/>
        </p:nvSpPr>
        <p:spPr>
          <a:xfrm>
            <a:off x="1194718" y="2590800"/>
            <a:ext cx="3381300" cy="876300"/>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Assume </a:t>
            </a: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 static and </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acyclic relationships</a:t>
            </a:r>
            <a:endParaRPr sz="1200" b="0" i="0" u="none" strike="noStrike" cap="none"/>
          </a:p>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Require full observability</a:t>
            </a:r>
            <a:endParaRPr sz="1200" b="0" i="0" u="none" strike="noStrike" cap="none"/>
          </a:p>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Cannot model feedback loops</a:t>
            </a:r>
            <a:endParaRPr sz="1200" b="0" i="0" u="none" strike="noStrike" cap="none"/>
          </a:p>
          <a:p>
            <a:pPr marL="165100" marR="0" lvl="0" indent="-171450" algn="l" rtl="0">
              <a:lnSpc>
                <a:spcPct val="120000"/>
              </a:lnSpc>
              <a:spcBef>
                <a:spcPts val="0"/>
              </a:spcBef>
              <a:spcAft>
                <a:spcPts val="0"/>
              </a:spcAft>
              <a:buClr>
                <a:srgbClr val="F0F0F0"/>
              </a:buClr>
              <a:buSzPts val="1100"/>
              <a:buFont typeface="Arial" panose="020B0704020202020204"/>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Fail with hidden confounders</a:t>
            </a:r>
            <a:endParaRPr sz="1200" b="0" i="0" u="none" strike="noStrike" cap="none"/>
          </a:p>
        </p:txBody>
      </p:sp>
      <p:sp>
        <p:nvSpPr>
          <p:cNvPr id="101" name="Google Shape;101;p12"/>
          <p:cNvSpPr/>
          <p:nvPr/>
        </p:nvSpPr>
        <p:spPr>
          <a:xfrm>
            <a:off x="4567163" y="1790700"/>
            <a:ext cx="9525" cy="914400"/>
          </a:xfrm>
          <a:custGeom>
            <a:avLst/>
            <a:gdLst/>
            <a:ahLst/>
            <a:cxnLst/>
            <a:rect l="l" t="t" r="r" b="b"/>
            <a:pathLst>
              <a:path w="12700" h="1219200" extrusionOk="0">
                <a:moveTo>
                  <a:pt x="0" y="0"/>
                </a:moveTo>
                <a:lnTo>
                  <a:pt x="12700" y="0"/>
                </a:lnTo>
                <a:lnTo>
                  <a:pt x="12700" y="1219200"/>
                </a:lnTo>
                <a:lnTo>
                  <a:pt x="0" y="1219200"/>
                </a:lnTo>
                <a:lnTo>
                  <a:pt x="0" y="0"/>
                </a:lnTo>
                <a:close/>
              </a:path>
            </a:pathLst>
          </a:custGeom>
          <a:solidFill>
            <a:srgbClr val="4A90E2"/>
          </a:solidFill>
          <a:ln>
            <a:noFill/>
          </a:ln>
        </p:spPr>
        <p:txBody>
          <a:bodyPr/>
          <a:lstStyle/>
          <a:p>
            <a:endParaRPr lang="en-US"/>
          </a:p>
        </p:txBody>
      </p:sp>
      <p:sp>
        <p:nvSpPr>
          <p:cNvPr id="102" name="Google Shape;102;p12"/>
          <p:cNvSpPr/>
          <p:nvPr/>
        </p:nvSpPr>
        <p:spPr>
          <a:xfrm>
            <a:off x="6700391" y="1790700"/>
            <a:ext cx="257175" cy="342900"/>
          </a:xfrm>
          <a:custGeom>
            <a:avLst/>
            <a:gdLst/>
            <a:ahLst/>
            <a:cxnLst/>
            <a:rect l="l" t="t" r="r" b="b"/>
            <a:pathLst>
              <a:path w="342900" h="457200" extrusionOk="0">
                <a:moveTo>
                  <a:pt x="314325" y="0"/>
                </a:moveTo>
                <a:cubicBezTo>
                  <a:pt x="330131" y="0"/>
                  <a:pt x="342900" y="12769"/>
                  <a:pt x="342900" y="28575"/>
                </a:cubicBezTo>
                <a:cubicBezTo>
                  <a:pt x="342900" y="80189"/>
                  <a:pt x="321112" y="122158"/>
                  <a:pt x="291644" y="157609"/>
                </a:cubicBezTo>
                <a:cubicBezTo>
                  <a:pt x="270123" y="183416"/>
                  <a:pt x="243602" y="206812"/>
                  <a:pt x="216991" y="228600"/>
                </a:cubicBezTo>
                <a:cubicBezTo>
                  <a:pt x="243602" y="250478"/>
                  <a:pt x="270123" y="273784"/>
                  <a:pt x="291644" y="299591"/>
                </a:cubicBezTo>
                <a:cubicBezTo>
                  <a:pt x="321112" y="334953"/>
                  <a:pt x="342900" y="377011"/>
                  <a:pt x="342900" y="428625"/>
                </a:cubicBezTo>
                <a:cubicBezTo>
                  <a:pt x="342900" y="444431"/>
                  <a:pt x="330131" y="457200"/>
                  <a:pt x="314325" y="457200"/>
                </a:cubicBezTo>
                <a:cubicBezTo>
                  <a:pt x="298519" y="457200"/>
                  <a:pt x="285750" y="444431"/>
                  <a:pt x="285750" y="428625"/>
                </a:cubicBezTo>
                <a:lnTo>
                  <a:pt x="57150" y="428625"/>
                </a:lnTo>
                <a:cubicBezTo>
                  <a:pt x="57150" y="444431"/>
                  <a:pt x="44381" y="457200"/>
                  <a:pt x="28575" y="457200"/>
                </a:cubicBezTo>
                <a:cubicBezTo>
                  <a:pt x="12769" y="457200"/>
                  <a:pt x="0" y="444431"/>
                  <a:pt x="0" y="428625"/>
                </a:cubicBezTo>
                <a:cubicBezTo>
                  <a:pt x="0" y="377011"/>
                  <a:pt x="21788" y="335042"/>
                  <a:pt x="51256" y="299591"/>
                </a:cubicBezTo>
                <a:cubicBezTo>
                  <a:pt x="72777" y="273784"/>
                  <a:pt x="99298" y="250478"/>
                  <a:pt x="125909" y="228600"/>
                </a:cubicBezTo>
                <a:cubicBezTo>
                  <a:pt x="99298" y="206722"/>
                  <a:pt x="72777" y="183416"/>
                  <a:pt x="51256" y="157609"/>
                </a:cubicBezTo>
                <a:cubicBezTo>
                  <a:pt x="21788" y="122158"/>
                  <a:pt x="0" y="80189"/>
                  <a:pt x="0" y="28575"/>
                </a:cubicBezTo>
                <a:cubicBezTo>
                  <a:pt x="0" y="12769"/>
                  <a:pt x="12769" y="0"/>
                  <a:pt x="28575" y="0"/>
                </a:cubicBezTo>
                <a:cubicBezTo>
                  <a:pt x="44381" y="0"/>
                  <a:pt x="57150" y="12769"/>
                  <a:pt x="57150" y="28575"/>
                </a:cubicBezTo>
                <a:lnTo>
                  <a:pt x="285750" y="28575"/>
                </a:lnTo>
                <a:cubicBezTo>
                  <a:pt x="285750" y="12769"/>
                  <a:pt x="298519" y="0"/>
                  <a:pt x="314325" y="0"/>
                </a:cubicBezTo>
                <a:close/>
                <a:moveTo>
                  <a:pt x="253157" y="342900"/>
                </a:moveTo>
                <a:lnTo>
                  <a:pt x="89833" y="342900"/>
                </a:lnTo>
                <a:cubicBezTo>
                  <a:pt x="82510" y="352276"/>
                  <a:pt x="76349" y="361742"/>
                  <a:pt x="71438" y="371475"/>
                </a:cubicBezTo>
                <a:lnTo>
                  <a:pt x="271641" y="371475"/>
                </a:lnTo>
                <a:cubicBezTo>
                  <a:pt x="266640" y="361742"/>
                  <a:pt x="260479" y="352276"/>
                  <a:pt x="253246" y="342900"/>
                </a:cubicBezTo>
                <a:close/>
                <a:moveTo>
                  <a:pt x="212527" y="300038"/>
                </a:moveTo>
                <a:cubicBezTo>
                  <a:pt x="199757" y="288429"/>
                  <a:pt x="185916" y="276999"/>
                  <a:pt x="171450" y="265212"/>
                </a:cubicBezTo>
                <a:cubicBezTo>
                  <a:pt x="156984" y="276910"/>
                  <a:pt x="143143" y="288429"/>
                  <a:pt x="130373" y="300038"/>
                </a:cubicBezTo>
                <a:lnTo>
                  <a:pt x="212527" y="300038"/>
                </a:lnTo>
                <a:close/>
                <a:moveTo>
                  <a:pt x="89743" y="114300"/>
                </a:moveTo>
                <a:lnTo>
                  <a:pt x="253067" y="114300"/>
                </a:lnTo>
                <a:cubicBezTo>
                  <a:pt x="260390" y="104924"/>
                  <a:pt x="266551" y="95458"/>
                  <a:pt x="271463" y="85725"/>
                </a:cubicBezTo>
                <a:lnTo>
                  <a:pt x="71348" y="85725"/>
                </a:lnTo>
                <a:cubicBezTo>
                  <a:pt x="76349" y="95458"/>
                  <a:pt x="82510" y="104924"/>
                  <a:pt x="89743" y="114300"/>
                </a:cubicBezTo>
                <a:close/>
                <a:moveTo>
                  <a:pt x="130373" y="157163"/>
                </a:moveTo>
                <a:cubicBezTo>
                  <a:pt x="143143" y="168771"/>
                  <a:pt x="156984" y="180201"/>
                  <a:pt x="171450" y="191988"/>
                </a:cubicBezTo>
                <a:cubicBezTo>
                  <a:pt x="185916" y="180290"/>
                  <a:pt x="199757" y="168771"/>
                  <a:pt x="212527" y="157163"/>
                </a:cubicBezTo>
                <a:lnTo>
                  <a:pt x="130373" y="157163"/>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103" name="Google Shape;103;p12"/>
          <p:cNvSpPr/>
          <p:nvPr/>
        </p:nvSpPr>
        <p:spPr>
          <a:xfrm>
            <a:off x="4946898" y="2247900"/>
            <a:ext cx="37623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F0F0F0"/>
                </a:solidFill>
                <a:latin typeface="Arial" panose="020B0704020202020204"/>
                <a:ea typeface="Arial" panose="020B0704020202020204"/>
                <a:cs typeface="Arial" panose="020B0704020202020204"/>
                <a:sym typeface="Arial" panose="020B0704020202020204"/>
              </a:rPr>
              <a:t>Real-World Systems</a:t>
            </a:r>
            <a:endParaRPr sz="1200" b="0" i="0" u="none" strike="noStrike" cap="none"/>
          </a:p>
        </p:txBody>
      </p:sp>
      <p:sp>
        <p:nvSpPr>
          <p:cNvPr id="104" name="Google Shape;104;p12"/>
          <p:cNvSpPr/>
          <p:nvPr/>
        </p:nvSpPr>
        <p:spPr>
          <a:xfrm>
            <a:off x="5137398" y="2590800"/>
            <a:ext cx="3381300" cy="876300"/>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Rich in cyclic interactions</a:t>
            </a:r>
            <a:endParaRPr sz="1200" b="0" i="0" u="none" strike="noStrike" cap="none"/>
          </a:p>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Have unmeasured variables</a:t>
            </a:r>
            <a:endParaRPr sz="1200" b="0" i="0" u="none" strike="noStrike" cap="none"/>
          </a:p>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Exhibit dynamic feedback</a:t>
            </a:r>
            <a:endParaRPr sz="1200" b="0" i="0" u="none" strike="noStrike" cap="none"/>
          </a:p>
          <a:p>
            <a:pPr marL="165100" marR="0" lvl="0" indent="-171450" algn="l" rtl="0">
              <a:lnSpc>
                <a:spcPct val="120000"/>
              </a:lnSpc>
              <a:spcBef>
                <a:spcPts val="0"/>
              </a:spcBef>
              <a:spcAft>
                <a:spcPts val="0"/>
              </a:spcAft>
              <a:buClr>
                <a:srgbClr val="F0F0F0"/>
              </a:buClr>
              <a:buSzPts val="1100"/>
              <a:buFont typeface="Arial" panose="020B0704020202020204"/>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Are full of confounders</a:t>
            </a:r>
            <a:endParaRPr sz="1200" b="0" i="0" u="none" strike="noStrike" cap="none"/>
          </a:p>
        </p:txBody>
      </p:sp>
      <p:sp>
        <p:nvSpPr>
          <p:cNvPr id="105" name="Google Shape;105;p12"/>
          <p:cNvSpPr/>
          <p:nvPr/>
        </p:nvSpPr>
        <p:spPr>
          <a:xfrm>
            <a:off x="190500" y="3771900"/>
            <a:ext cx="8763000" cy="228600"/>
          </a:xfrm>
          <a:prstGeom prst="rect">
            <a:avLst/>
          </a:prstGeom>
          <a:noFill/>
          <a:ln>
            <a:noFill/>
          </a:ln>
        </p:spPr>
        <p:txBody>
          <a:bodyPr spcFirstLastPara="1" wrap="square" lIns="304800" tIns="0" rIns="30480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These limitations lead to biased causal inferences</a:t>
            </a:r>
            <a:r>
              <a:rPr lang="en-US" alt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 </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and poor generalization</a:t>
            </a:r>
            <a:r>
              <a:rPr lang="en-US" alt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s</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 in dynamic environments.</a:t>
            </a:r>
            <a:endParaRPr sz="1200" b="0" i="0" u="none" strike="noStrike" cap="none"/>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a:t>
            </a:r>
            <a:r>
              <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2</a:t>
            </a:r>
            <a:endPar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endParaRP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a:solidFill>
                  <a:srgbClr val="8C96A8"/>
                </a:solidFill>
                <a:sym typeface="+mn-ea"/>
              </a:rPr>
              <a:t>Benchmarking Causal Methods</a:t>
            </a:r>
            <a:endParaRPr sz="1200" b="0" i="0" u="none" strike="noStrike" cap="none">
              <a:solidFill>
                <a:srgbClr val="8C96A8"/>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4"/>
          <p:cNvSpPr/>
          <p:nvPr/>
        </p:nvSpPr>
        <p:spPr>
          <a:xfrm>
            <a:off x="4651500" y="957340"/>
            <a:ext cx="4229100" cy="6858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A New Standard: </a:t>
            </a:r>
            <a:endParaRPr lang="en-GB" sz="2300" b="0" i="0" u="none" strike="noStrike" cap="none">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00000"/>
              </a:lnSpc>
              <a:spcBef>
                <a:spcPts val="0"/>
              </a:spcBef>
              <a:spcAft>
                <a:spcPts val="0"/>
              </a:spcAft>
              <a:buClr>
                <a:srgbClr val="F0F0F0"/>
              </a:buClr>
              <a:buSzPts val="2300"/>
              <a:buFont typeface="Arial" panose="020B0704020202020204"/>
              <a:buNone/>
            </a:pPr>
            <a:r>
              <a:rPr lang="en-GB" sz="4000" b="0" i="0" u="none" strike="noStrike" cap="none">
                <a:solidFill>
                  <a:srgbClr val="F0F0F0"/>
                </a:solidFill>
                <a:latin typeface="Arial" panose="020B0704020202020204"/>
                <a:ea typeface="Arial" panose="020B0704020202020204"/>
                <a:cs typeface="Arial" panose="020B0704020202020204"/>
                <a:sym typeface="Arial" panose="020B0704020202020204"/>
              </a:rPr>
              <a:t>The Krebs Cycle</a:t>
            </a:r>
            <a:endParaRPr sz="4000" b="0" i="0" u="none" strike="noStrike" cap="none"/>
          </a:p>
        </p:txBody>
      </p:sp>
      <p:sp>
        <p:nvSpPr>
          <p:cNvPr id="117" name="Google Shape;117;p14"/>
          <p:cNvSpPr/>
          <p:nvPr/>
        </p:nvSpPr>
        <p:spPr>
          <a:xfrm>
            <a:off x="4651500" y="2135900"/>
            <a:ext cx="4229100" cy="6858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We propose the Krebs cycle as a</a:t>
            </a:r>
            <a:r>
              <a:rPr lang="en-GB" sz="1200" b="0" i="0" u="none" strike="noStrike" cap="none">
                <a:solidFill>
                  <a:schemeClr val="bg1">
                    <a:lumMod val="95000"/>
                  </a:schemeClr>
                </a:solidFill>
                <a:latin typeface="Arial" panose="020B0704020202020204"/>
                <a:ea typeface="Arial" panose="020B0704020202020204"/>
                <a:cs typeface="Arial" panose="020B0704020202020204"/>
                <a:sym typeface="Arial" panose="020B0704020202020204"/>
              </a:rPr>
              <a:t> realistic benchmark </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for evaluating causal discovery in dynamic systems. It moves beyond synthetic data to a complex, real-world process.</a:t>
            </a:r>
            <a:endParaRPr sz="1200" b="0" i="0" u="none" strike="noStrike" cap="none"/>
          </a:p>
        </p:txBody>
      </p:sp>
      <p:sp>
        <p:nvSpPr>
          <p:cNvPr id="119" name="Google Shape;119;p14"/>
          <p:cNvSpPr/>
          <p:nvPr/>
        </p:nvSpPr>
        <p:spPr>
          <a:xfrm>
            <a:off x="4651500" y="2974100"/>
            <a:ext cx="3924300" cy="457200"/>
          </a:xfrm>
          <a:prstGeom prst="rect">
            <a:avLst/>
          </a:prstGeom>
          <a:noFill/>
          <a:ln>
            <a:noFill/>
          </a:ln>
        </p:spPr>
        <p:txBody>
          <a:bodyPr spcFirstLastPara="1" wrap="square" lIns="0" tIns="0" rIns="0" bIns="0" anchor="ctr" anchorCtr="0">
            <a:noAutofit/>
          </a:bodyPr>
          <a:lstStyle/>
          <a:p>
            <a:pPr marL="171450" marR="0" lvl="0" indent="-171450" algn="l" rtl="0">
              <a:lnSpc>
                <a:spcPct val="130000"/>
              </a:lnSpc>
              <a:spcBef>
                <a:spcPts val="0"/>
              </a:spcBef>
              <a:spcAft>
                <a:spcPts val="0"/>
              </a:spcAft>
              <a:buClr>
                <a:srgbClr val="8C96A8"/>
              </a:buClr>
              <a:buSzPts val="1200"/>
              <a:buFont typeface="Arial" panose="020B0704020202020204" pitchFamily="34" charset="0"/>
              <a:buChar char="•"/>
            </a:pPr>
            <a:r>
              <a:rPr lang="en-GB" sz="1200" b="0" i="0" u="none" strike="noStrike" cap="none">
                <a:solidFill>
                  <a:srgbClr val="8C96A8"/>
                </a:solidFill>
                <a:latin typeface="Arial" panose="020B0704020202020204"/>
                <a:ea typeface="Arial" panose="020B0704020202020204"/>
                <a:cs typeface="Arial" panose="020B0704020202020204"/>
                <a:sym typeface="Arial" panose="020B0704020202020204"/>
              </a:rPr>
              <a:t>Cyclic Interactions:</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 </a:t>
            </a:r>
            <a:r>
              <a:rPr lang="en-US" alt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R</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eal-world biological process with inherent cyclic interactions.</a:t>
            </a:r>
            <a:endParaRPr sz="1200" b="0" i="0" u="none" strike="noStrike" cap="none"/>
          </a:p>
        </p:txBody>
      </p:sp>
      <p:sp>
        <p:nvSpPr>
          <p:cNvPr id="121" name="Google Shape;121;p14"/>
          <p:cNvSpPr/>
          <p:nvPr/>
        </p:nvSpPr>
        <p:spPr>
          <a:xfrm>
            <a:off x="4651500" y="3545600"/>
            <a:ext cx="3857700" cy="228600"/>
          </a:xfrm>
          <a:prstGeom prst="rect">
            <a:avLst/>
          </a:prstGeom>
          <a:noFill/>
          <a:ln>
            <a:noFill/>
          </a:ln>
        </p:spPr>
        <p:txBody>
          <a:bodyPr spcFirstLastPara="1" wrap="square" lIns="0" tIns="0" rIns="0" bIns="0" anchor="ctr" anchorCtr="0">
            <a:noAutofit/>
          </a:bodyPr>
          <a:lstStyle/>
          <a:p>
            <a:pPr marL="171450" marR="0" lvl="0" indent="-171450" algn="l" rtl="0">
              <a:lnSpc>
                <a:spcPct val="130000"/>
              </a:lnSpc>
              <a:spcBef>
                <a:spcPts val="0"/>
              </a:spcBef>
              <a:spcAft>
                <a:spcPts val="0"/>
              </a:spcAft>
              <a:buClr>
                <a:srgbClr val="8C96A8"/>
              </a:buClr>
              <a:buSzPts val="1200"/>
              <a:buFont typeface="Arial" panose="020B0704020202020204" pitchFamily="34" charset="0"/>
              <a:buChar char="•"/>
            </a:pPr>
            <a:r>
              <a:rPr lang="en-GB" sz="1200" b="0" i="0" u="none" strike="noStrike" cap="none">
                <a:solidFill>
                  <a:srgbClr val="8C96A8"/>
                </a:solidFill>
                <a:latin typeface="Arial" panose="020B0704020202020204"/>
                <a:ea typeface="Arial" panose="020B0704020202020204"/>
                <a:cs typeface="Arial" panose="020B0704020202020204"/>
                <a:sym typeface="Arial" panose="020B0704020202020204"/>
              </a:rPr>
              <a:t>Latent Factors:</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 Includes </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latent</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 biochemical variables.</a:t>
            </a:r>
            <a:endParaRPr sz="1200" b="0" i="0" u="none" strike="noStrike" cap="none"/>
          </a:p>
        </p:txBody>
      </p:sp>
      <p:sp>
        <p:nvSpPr>
          <p:cNvPr id="123" name="Google Shape;123;p14"/>
          <p:cNvSpPr/>
          <p:nvPr/>
        </p:nvSpPr>
        <p:spPr>
          <a:xfrm>
            <a:off x="4651500" y="3888500"/>
            <a:ext cx="3924300" cy="457200"/>
          </a:xfrm>
          <a:prstGeom prst="rect">
            <a:avLst/>
          </a:prstGeom>
          <a:noFill/>
          <a:ln>
            <a:noFill/>
          </a:ln>
        </p:spPr>
        <p:txBody>
          <a:bodyPr spcFirstLastPara="1" wrap="square" lIns="0" tIns="0" rIns="0" bIns="0" anchor="ctr" anchorCtr="0">
            <a:noAutofit/>
          </a:bodyPr>
          <a:lstStyle/>
          <a:p>
            <a:pPr marL="171450" marR="0" lvl="0" indent="-171450" algn="l" rtl="0">
              <a:lnSpc>
                <a:spcPct val="130000"/>
              </a:lnSpc>
              <a:spcBef>
                <a:spcPts val="0"/>
              </a:spcBef>
              <a:spcAft>
                <a:spcPts val="0"/>
              </a:spcAft>
              <a:buClr>
                <a:srgbClr val="8C96A8"/>
              </a:buClr>
              <a:buSzPts val="1200"/>
              <a:buFont typeface="Arial" panose="020B0704020202020204" pitchFamily="34" charset="0"/>
              <a:buChar char="•"/>
            </a:pPr>
            <a:r>
              <a:rPr lang="en-GB" sz="1200" b="0" i="0" u="none" strike="noStrike" cap="none">
                <a:solidFill>
                  <a:srgbClr val="8C96A8"/>
                </a:solidFill>
                <a:latin typeface="Arial" panose="020B0704020202020204"/>
                <a:ea typeface="Arial" panose="020B0704020202020204"/>
                <a:cs typeface="Arial" panose="020B0704020202020204"/>
                <a:sym typeface="Arial" panose="020B0704020202020204"/>
              </a:rPr>
              <a:t>Time-Series Data:</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 Provides a challenging temporal testbed.</a:t>
            </a:r>
            <a:endParaRPr sz="1200" b="0" i="0" u="none" strike="noStrike" cap="none"/>
          </a:p>
        </p:txBody>
      </p:sp>
      <p:grpSp>
        <p:nvGrpSpPr>
          <p:cNvPr id="32" name="Group 31"/>
          <p:cNvGrpSpPr/>
          <p:nvPr/>
        </p:nvGrpSpPr>
        <p:grpSpPr>
          <a:xfrm>
            <a:off x="342265" y="824865"/>
            <a:ext cx="3924935" cy="3930650"/>
            <a:chOff x="10870" y="1157"/>
            <a:chExt cx="8049" cy="8342"/>
          </a:xfrm>
        </p:grpSpPr>
        <p:grpSp>
          <p:nvGrpSpPr>
            <p:cNvPr id="417" name="Group 416"/>
            <p:cNvGrpSpPr/>
            <p:nvPr/>
          </p:nvGrpSpPr>
          <p:grpSpPr>
            <a:xfrm>
              <a:off x="10870" y="1157"/>
              <a:ext cx="8049" cy="8131"/>
              <a:chOff x="11105" y="2236"/>
              <a:chExt cx="8003" cy="6782"/>
            </a:xfrm>
          </p:grpSpPr>
          <p:grpSp>
            <p:nvGrpSpPr>
              <p:cNvPr id="416" name="Group 415"/>
              <p:cNvGrpSpPr/>
              <p:nvPr/>
            </p:nvGrpSpPr>
            <p:grpSpPr>
              <a:xfrm>
                <a:off x="11573" y="2236"/>
                <a:ext cx="7535" cy="6782"/>
                <a:chOff x="11573" y="2236"/>
                <a:chExt cx="7535" cy="6782"/>
              </a:xfrm>
            </p:grpSpPr>
            <p:grpSp>
              <p:nvGrpSpPr>
                <p:cNvPr id="260" name="Group 259"/>
                <p:cNvGrpSpPr/>
                <p:nvPr/>
              </p:nvGrpSpPr>
              <p:grpSpPr>
                <a:xfrm>
                  <a:off x="12407" y="4811"/>
                  <a:ext cx="6701" cy="4207"/>
                  <a:chOff x="9703" y="3826"/>
                  <a:chExt cx="6701" cy="4207"/>
                </a:xfrm>
              </p:grpSpPr>
              <p:sp>
                <p:nvSpPr>
                  <p:cNvPr id="261" name="Curved Right Arrow 260"/>
                  <p:cNvSpPr/>
                  <p:nvPr/>
                </p:nvSpPr>
                <p:spPr>
                  <a:xfrm rot="2220000" flipH="1">
                    <a:off x="15488" y="4121"/>
                    <a:ext cx="170" cy="544"/>
                  </a:xfrm>
                  <a:prstGeom prst="curvedRightArrow">
                    <a:avLst/>
                  </a:prstGeom>
                  <a:solidFill>
                    <a:srgbClr val="66D3F9"/>
                  </a:solidFill>
                  <a:ln>
                    <a:solidFill>
                      <a:srgbClr val="5ACBF8"/>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zh-CN" altLang="en-US" sz="550">
                        <a:solidFill>
                          <a:schemeClr val="tx1"/>
                        </a:solidFill>
                        <a:latin typeface="Times New Roman Regular" panose="02020603050405020304" charset="0"/>
                      </a:rPr>
                      <a:t>差不</a:t>
                    </a:r>
                    <a:endParaRPr lang="zh-CN" altLang="en-US" sz="550">
                      <a:solidFill>
                        <a:schemeClr val="tx1"/>
                      </a:solidFill>
                      <a:latin typeface="Times New Roman Regular" panose="02020603050405020304" charset="0"/>
                    </a:endParaRPr>
                  </a:p>
                </p:txBody>
              </p:sp>
              <p:sp>
                <p:nvSpPr>
                  <p:cNvPr id="262" name="Curved Right Arrow 261"/>
                  <p:cNvSpPr/>
                  <p:nvPr/>
                </p:nvSpPr>
                <p:spPr>
                  <a:xfrm rot="1740000">
                    <a:off x="15346" y="5557"/>
                    <a:ext cx="248" cy="391"/>
                  </a:xfrm>
                  <a:prstGeom prst="curvedRightArrow">
                    <a:avLst/>
                  </a:prstGeom>
                  <a:solidFill>
                    <a:srgbClr val="FF6A5C"/>
                  </a:solidFill>
                  <a:ln>
                    <a:solidFill>
                      <a:srgbClr val="FF6A5C"/>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64" name="Text Box 263"/>
                  <p:cNvSpPr txBox="1"/>
                  <p:nvPr/>
                </p:nvSpPr>
                <p:spPr>
                  <a:xfrm rot="960000">
                    <a:off x="15416" y="5892"/>
                    <a:ext cx="933" cy="146"/>
                  </a:xfrm>
                  <a:prstGeom prst="rect">
                    <a:avLst/>
                  </a:prstGeom>
                  <a:noFill/>
                </p:spPr>
                <p:txBody>
                  <a:bodyPr wrap="square" rtlCol="0">
                    <a:noAutofit/>
                  </a:bodyPr>
                  <a:lstStyle/>
                  <a:p>
                    <a:pPr algn="ctr"/>
                    <a:r>
                      <a:rPr lang="en-US" sz="550">
                        <a:solidFill>
                          <a:srgbClr val="FF6A5C"/>
                        </a:solidFill>
                        <a:latin typeface="Times New Roman Regular" panose="02020603050405020304" charset="0"/>
                        <a:cs typeface="Times New Roman Regular" panose="02020603050405020304" charset="0"/>
                      </a:rPr>
                      <a:t>NADH</a:t>
                    </a:r>
                    <a:endParaRPr lang="en-US" sz="550">
                      <a:solidFill>
                        <a:srgbClr val="FF6A5C"/>
                      </a:solidFill>
                      <a:latin typeface="Times New Roman Regular" panose="02020603050405020304" charset="0"/>
                      <a:cs typeface="Times New Roman Regular" panose="02020603050405020304" charset="0"/>
                    </a:endParaRPr>
                  </a:p>
                </p:txBody>
              </p:sp>
              <p:sp>
                <p:nvSpPr>
                  <p:cNvPr id="265" name="Curved Right Arrow 264"/>
                  <p:cNvSpPr/>
                  <p:nvPr/>
                </p:nvSpPr>
                <p:spPr>
                  <a:xfrm rot="12840000" flipH="1">
                    <a:off x="10469" y="7370"/>
                    <a:ext cx="215" cy="371"/>
                  </a:xfrm>
                  <a:prstGeom prst="curvedRightArrow">
                    <a:avLst/>
                  </a:prstGeom>
                  <a:solidFill>
                    <a:srgbClr val="B47CFF"/>
                  </a:solidFill>
                  <a:ln>
                    <a:solidFill>
                      <a:srgbClr val="B47CFF"/>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66" name="Text Box 265"/>
                  <p:cNvSpPr txBox="1"/>
                  <p:nvPr/>
                </p:nvSpPr>
                <p:spPr>
                  <a:xfrm rot="780000">
                    <a:off x="15583" y="5657"/>
                    <a:ext cx="821" cy="154"/>
                  </a:xfrm>
                  <a:prstGeom prst="rect">
                    <a:avLst/>
                  </a:prstGeom>
                  <a:noFill/>
                </p:spPr>
                <p:txBody>
                  <a:bodyPr wrap="square" rtlCol="0">
                    <a:noAutofit/>
                  </a:bodyPr>
                  <a:lstStyle/>
                  <a:p>
                    <a:pPr algn="ctr"/>
                    <a:r>
                      <a:rPr lang="en-US" sz="550">
                        <a:solidFill>
                          <a:srgbClr val="FF6A5C"/>
                        </a:solidFill>
                        <a:latin typeface="Times New Roman Regular" panose="02020603050405020304" charset="0"/>
                        <a:cs typeface="Times New Roman Regular" panose="02020603050405020304" charset="0"/>
                      </a:rPr>
                      <a:t>NAD</a:t>
                    </a:r>
                    <a:r>
                      <a:rPr lang="en-US" sz="550" baseline="30000">
                        <a:solidFill>
                          <a:srgbClr val="FF6A5C"/>
                        </a:solidFill>
                        <a:latin typeface="Times New Roman Regular" panose="02020603050405020304" charset="0"/>
                        <a:cs typeface="Times New Roman Regular" panose="02020603050405020304" charset="0"/>
                      </a:rPr>
                      <a:t>+</a:t>
                    </a:r>
                    <a:endParaRPr lang="en-US" sz="550" baseline="30000">
                      <a:solidFill>
                        <a:srgbClr val="FF6A5C"/>
                      </a:solidFill>
                      <a:latin typeface="Times New Roman Regular" panose="02020603050405020304" charset="0"/>
                      <a:cs typeface="Times New Roman Regular" panose="02020603050405020304" charset="0"/>
                    </a:endParaRPr>
                  </a:p>
                </p:txBody>
              </p:sp>
              <p:sp>
                <p:nvSpPr>
                  <p:cNvPr id="267" name="Text Box 266"/>
                  <p:cNvSpPr txBox="1"/>
                  <p:nvPr/>
                </p:nvSpPr>
                <p:spPr>
                  <a:xfrm rot="21180000">
                    <a:off x="15411" y="3826"/>
                    <a:ext cx="854" cy="234"/>
                  </a:xfrm>
                  <a:prstGeom prst="rect">
                    <a:avLst/>
                  </a:prstGeom>
                  <a:noFill/>
                </p:spPr>
                <p:txBody>
                  <a:bodyPr wrap="square" rtlCol="0">
                    <a:noAutofit/>
                  </a:bodyPr>
                  <a:lstStyle/>
                  <a:p>
                    <a:pPr algn="ctr"/>
                    <a:r>
                      <a:rPr lang="en-US" sz="550">
                        <a:solidFill>
                          <a:srgbClr val="64D3FB"/>
                        </a:solidFill>
                        <a:latin typeface="Times New Roman Regular" panose="02020603050405020304" charset="0"/>
                        <a:cs typeface="Times New Roman Regular" panose="02020603050405020304" charset="0"/>
                      </a:rPr>
                      <a:t>H</a:t>
                    </a:r>
                    <a:r>
                      <a:rPr lang="en-US" sz="550" baseline="-25000">
                        <a:solidFill>
                          <a:srgbClr val="64D3FB"/>
                        </a:solidFill>
                        <a:latin typeface="Times New Roman Regular" panose="02020603050405020304" charset="0"/>
                        <a:cs typeface="Times New Roman Regular" panose="02020603050405020304" charset="0"/>
                      </a:rPr>
                      <a:t>2</a:t>
                    </a:r>
                    <a:r>
                      <a:rPr lang="en-US" sz="550">
                        <a:solidFill>
                          <a:srgbClr val="64D3FB"/>
                        </a:solidFill>
                        <a:latin typeface="Times New Roman Regular" panose="02020603050405020304" charset="0"/>
                        <a:cs typeface="Times New Roman Regular" panose="02020603050405020304" charset="0"/>
                      </a:rPr>
                      <a:t>O</a:t>
                    </a:r>
                    <a:endParaRPr lang="en-US" sz="550" baseline="30000">
                      <a:solidFill>
                        <a:srgbClr val="64D3FB"/>
                      </a:solidFill>
                      <a:latin typeface="Times New Roman Regular" panose="02020603050405020304" charset="0"/>
                      <a:cs typeface="Times New Roman Regular" panose="02020603050405020304" charset="0"/>
                    </a:endParaRPr>
                  </a:p>
                </p:txBody>
              </p:sp>
              <p:sp>
                <p:nvSpPr>
                  <p:cNvPr id="268" name="Text Box 267"/>
                  <p:cNvSpPr txBox="1"/>
                  <p:nvPr/>
                </p:nvSpPr>
                <p:spPr>
                  <a:xfrm rot="20940000">
                    <a:off x="10450" y="7724"/>
                    <a:ext cx="953" cy="309"/>
                  </a:xfrm>
                  <a:prstGeom prst="rect">
                    <a:avLst/>
                  </a:prstGeom>
                  <a:noFill/>
                </p:spPr>
                <p:txBody>
                  <a:bodyPr wrap="square" rtlCol="0">
                    <a:noAutofit/>
                  </a:bodyPr>
                  <a:lstStyle/>
                  <a:p>
                    <a:pPr algn="ctr"/>
                    <a:r>
                      <a:rPr lang="en-US" sz="550">
                        <a:solidFill>
                          <a:srgbClr val="B47CFF"/>
                        </a:solidFill>
                        <a:latin typeface="Times New Roman Regular" panose="02020603050405020304" charset="0"/>
                        <a:cs typeface="Times New Roman Regular" panose="02020603050405020304" charset="0"/>
                      </a:rPr>
                      <a:t>FAD</a:t>
                    </a:r>
                    <a:endParaRPr lang="en-US" sz="550" baseline="30000">
                      <a:solidFill>
                        <a:srgbClr val="B47CFF"/>
                      </a:solidFill>
                      <a:latin typeface="Times New Roman Regular" panose="02020603050405020304" charset="0"/>
                      <a:cs typeface="Times New Roman Regular" panose="02020603050405020304" charset="0"/>
                    </a:endParaRPr>
                  </a:p>
                </p:txBody>
              </p:sp>
              <p:sp>
                <p:nvSpPr>
                  <p:cNvPr id="272" name="Curved Right Arrow 271"/>
                  <p:cNvSpPr/>
                  <p:nvPr/>
                </p:nvSpPr>
                <p:spPr>
                  <a:xfrm rot="1740000">
                    <a:off x="15055" y="6748"/>
                    <a:ext cx="248" cy="391"/>
                  </a:xfrm>
                  <a:prstGeom prst="curvedRightArrow">
                    <a:avLst/>
                  </a:prstGeom>
                  <a:solidFill>
                    <a:srgbClr val="FF6A5C"/>
                  </a:solidFill>
                  <a:ln>
                    <a:solidFill>
                      <a:srgbClr val="FF6A5C"/>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73" name="Text Box 272"/>
                  <p:cNvSpPr txBox="1"/>
                  <p:nvPr/>
                </p:nvSpPr>
                <p:spPr>
                  <a:xfrm rot="960000">
                    <a:off x="15079" y="7133"/>
                    <a:ext cx="933" cy="146"/>
                  </a:xfrm>
                  <a:prstGeom prst="rect">
                    <a:avLst/>
                  </a:prstGeom>
                  <a:noFill/>
                </p:spPr>
                <p:txBody>
                  <a:bodyPr wrap="square" rtlCol="0">
                    <a:noAutofit/>
                  </a:bodyPr>
                  <a:lstStyle/>
                  <a:p>
                    <a:pPr algn="ctr"/>
                    <a:r>
                      <a:rPr lang="en-US" sz="550" dirty="0">
                        <a:solidFill>
                          <a:srgbClr val="FF6A5C"/>
                        </a:solidFill>
                        <a:latin typeface="Times New Roman Regular" panose="02020603050405020304" charset="0"/>
                        <a:cs typeface="Times New Roman Regular" panose="02020603050405020304" charset="0"/>
                      </a:rPr>
                      <a:t>NADH</a:t>
                    </a:r>
                    <a:endParaRPr lang="en-US" sz="550" dirty="0">
                      <a:solidFill>
                        <a:srgbClr val="FF6A5C"/>
                      </a:solidFill>
                      <a:latin typeface="Times New Roman Regular" panose="02020603050405020304" charset="0"/>
                      <a:cs typeface="Times New Roman Regular" panose="02020603050405020304" charset="0"/>
                    </a:endParaRPr>
                  </a:p>
                </p:txBody>
              </p:sp>
              <p:sp>
                <p:nvSpPr>
                  <p:cNvPr id="274" name="Text Box 273"/>
                  <p:cNvSpPr txBox="1"/>
                  <p:nvPr/>
                </p:nvSpPr>
                <p:spPr>
                  <a:xfrm rot="780000">
                    <a:off x="15312" y="6776"/>
                    <a:ext cx="821" cy="154"/>
                  </a:xfrm>
                  <a:prstGeom prst="rect">
                    <a:avLst/>
                  </a:prstGeom>
                  <a:noFill/>
                </p:spPr>
                <p:txBody>
                  <a:bodyPr wrap="square" rtlCol="0">
                    <a:noAutofit/>
                  </a:bodyPr>
                  <a:lstStyle/>
                  <a:p>
                    <a:pPr algn="ctr"/>
                    <a:r>
                      <a:rPr lang="en-US" sz="550" dirty="0">
                        <a:solidFill>
                          <a:srgbClr val="FF6A5C"/>
                        </a:solidFill>
                        <a:latin typeface="Times New Roman Regular" panose="02020603050405020304" charset="0"/>
                        <a:cs typeface="Times New Roman Regular" panose="02020603050405020304" charset="0"/>
                      </a:rPr>
                      <a:t>NAD</a:t>
                    </a:r>
                    <a:r>
                      <a:rPr lang="en-US" sz="550" baseline="30000" dirty="0">
                        <a:solidFill>
                          <a:srgbClr val="FF6A5C"/>
                        </a:solidFill>
                        <a:latin typeface="Times New Roman Regular" panose="02020603050405020304" charset="0"/>
                        <a:cs typeface="Times New Roman Regular" panose="02020603050405020304" charset="0"/>
                      </a:rPr>
                      <a:t>+</a:t>
                    </a:r>
                    <a:endParaRPr lang="en-US" sz="550" baseline="30000" dirty="0">
                      <a:solidFill>
                        <a:srgbClr val="FF6A5C"/>
                      </a:solidFill>
                      <a:latin typeface="Times New Roman Regular" panose="02020603050405020304" charset="0"/>
                      <a:cs typeface="Times New Roman Regular" panose="02020603050405020304" charset="0"/>
                    </a:endParaRPr>
                  </a:p>
                </p:txBody>
              </p:sp>
              <p:sp>
                <p:nvSpPr>
                  <p:cNvPr id="275" name="Curved Right Arrow 274"/>
                  <p:cNvSpPr/>
                  <p:nvPr/>
                </p:nvSpPr>
                <p:spPr>
                  <a:xfrm rot="12720000" flipH="1">
                    <a:off x="10228" y="5366"/>
                    <a:ext cx="242" cy="617"/>
                  </a:xfrm>
                  <a:prstGeom prst="curvedRightArrow">
                    <a:avLst/>
                  </a:prstGeom>
                  <a:solidFill>
                    <a:srgbClr val="66D3F9"/>
                  </a:solidFill>
                  <a:ln>
                    <a:solidFill>
                      <a:srgbClr val="5ACBF8"/>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76" name="Text Box 275"/>
                  <p:cNvSpPr txBox="1"/>
                  <p:nvPr/>
                </p:nvSpPr>
                <p:spPr>
                  <a:xfrm rot="21240000">
                    <a:off x="10010" y="5904"/>
                    <a:ext cx="854" cy="170"/>
                  </a:xfrm>
                  <a:prstGeom prst="rect">
                    <a:avLst/>
                  </a:prstGeom>
                  <a:noFill/>
                </p:spPr>
                <p:txBody>
                  <a:bodyPr wrap="square" rtlCol="0">
                    <a:noAutofit/>
                  </a:bodyPr>
                  <a:lstStyle/>
                  <a:p>
                    <a:pPr algn="ctr"/>
                    <a:r>
                      <a:rPr lang="en-US" sz="550">
                        <a:solidFill>
                          <a:srgbClr val="64D3FB"/>
                        </a:solidFill>
                        <a:latin typeface="Times New Roman Regular" panose="02020603050405020304" charset="0"/>
                        <a:cs typeface="Times New Roman Regular" panose="02020603050405020304" charset="0"/>
                      </a:rPr>
                      <a:t>H</a:t>
                    </a:r>
                    <a:r>
                      <a:rPr lang="en-US" sz="550" baseline="-25000">
                        <a:solidFill>
                          <a:srgbClr val="64D3FB"/>
                        </a:solidFill>
                        <a:latin typeface="Times New Roman Regular" panose="02020603050405020304" charset="0"/>
                        <a:cs typeface="Times New Roman Regular" panose="02020603050405020304" charset="0"/>
                      </a:rPr>
                      <a:t>2</a:t>
                    </a:r>
                    <a:r>
                      <a:rPr lang="en-US" sz="550">
                        <a:solidFill>
                          <a:srgbClr val="64D3FB"/>
                        </a:solidFill>
                        <a:latin typeface="Times New Roman Regular" panose="02020603050405020304" charset="0"/>
                        <a:cs typeface="Times New Roman Regular" panose="02020603050405020304" charset="0"/>
                      </a:rPr>
                      <a:t>O</a:t>
                    </a:r>
                    <a:endParaRPr lang="en-US" sz="550" baseline="30000">
                      <a:solidFill>
                        <a:srgbClr val="64D3FB"/>
                      </a:solidFill>
                      <a:latin typeface="Times New Roman Regular" panose="02020603050405020304" charset="0"/>
                      <a:cs typeface="Times New Roman Regular" panose="02020603050405020304" charset="0"/>
                    </a:endParaRPr>
                  </a:p>
                </p:txBody>
              </p:sp>
              <p:sp>
                <p:nvSpPr>
                  <p:cNvPr id="277" name="Curved Right Arrow 276"/>
                  <p:cNvSpPr/>
                  <p:nvPr/>
                </p:nvSpPr>
                <p:spPr>
                  <a:xfrm rot="11940000">
                    <a:off x="10321" y="4197"/>
                    <a:ext cx="248" cy="391"/>
                  </a:xfrm>
                  <a:prstGeom prst="curvedRightArrow">
                    <a:avLst/>
                  </a:prstGeom>
                  <a:solidFill>
                    <a:srgbClr val="F4746B"/>
                  </a:solidFill>
                  <a:ln>
                    <a:solidFill>
                      <a:srgbClr val="EE7169"/>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78" name="Text Box 277"/>
                  <p:cNvSpPr txBox="1"/>
                  <p:nvPr/>
                </p:nvSpPr>
                <p:spPr>
                  <a:xfrm>
                    <a:off x="9758" y="3996"/>
                    <a:ext cx="933" cy="146"/>
                  </a:xfrm>
                  <a:prstGeom prst="rect">
                    <a:avLst/>
                  </a:prstGeom>
                  <a:noFill/>
                </p:spPr>
                <p:txBody>
                  <a:bodyPr wrap="square" rtlCol="0">
                    <a:noAutofit/>
                  </a:bodyPr>
                  <a:lstStyle/>
                  <a:p>
                    <a:pPr algn="ctr"/>
                    <a:r>
                      <a:rPr lang="en-US" sz="550">
                        <a:solidFill>
                          <a:srgbClr val="F8796F"/>
                        </a:solidFill>
                        <a:latin typeface="Times New Roman Regular" panose="02020603050405020304" charset="0"/>
                        <a:cs typeface="Times New Roman Regular" panose="02020603050405020304" charset="0"/>
                      </a:rPr>
                      <a:t>NADH</a:t>
                    </a:r>
                    <a:endParaRPr lang="en-US" sz="550">
                      <a:solidFill>
                        <a:srgbClr val="F8796F"/>
                      </a:solidFill>
                      <a:latin typeface="Times New Roman Regular" panose="02020603050405020304" charset="0"/>
                      <a:cs typeface="Times New Roman Regular" panose="02020603050405020304" charset="0"/>
                    </a:endParaRPr>
                  </a:p>
                </p:txBody>
              </p:sp>
              <p:sp>
                <p:nvSpPr>
                  <p:cNvPr id="279" name="Text Box 278"/>
                  <p:cNvSpPr txBox="1"/>
                  <p:nvPr/>
                </p:nvSpPr>
                <p:spPr>
                  <a:xfrm>
                    <a:off x="9703" y="4364"/>
                    <a:ext cx="720" cy="120"/>
                  </a:xfrm>
                  <a:prstGeom prst="rect">
                    <a:avLst/>
                  </a:prstGeom>
                  <a:noFill/>
                </p:spPr>
                <p:txBody>
                  <a:bodyPr wrap="square" rtlCol="0">
                    <a:noAutofit/>
                  </a:bodyPr>
                  <a:lstStyle/>
                  <a:p>
                    <a:pPr algn="ctr"/>
                    <a:r>
                      <a:rPr lang="en-US" sz="550">
                        <a:solidFill>
                          <a:srgbClr val="F8796F"/>
                        </a:solidFill>
                        <a:latin typeface="Times New Roman Regular" panose="02020603050405020304" charset="0"/>
                        <a:cs typeface="Times New Roman Regular" panose="02020603050405020304" charset="0"/>
                      </a:rPr>
                      <a:t>NAD</a:t>
                    </a:r>
                    <a:r>
                      <a:rPr lang="en-US" sz="550" baseline="30000">
                        <a:solidFill>
                          <a:srgbClr val="F8796F"/>
                        </a:solidFill>
                        <a:latin typeface="Times New Roman Regular" panose="02020603050405020304" charset="0"/>
                        <a:cs typeface="Times New Roman Regular" panose="02020603050405020304" charset="0"/>
                      </a:rPr>
                      <a:t>+</a:t>
                    </a:r>
                    <a:endParaRPr lang="en-US" sz="550" baseline="30000">
                      <a:solidFill>
                        <a:srgbClr val="F8796F"/>
                      </a:solidFill>
                      <a:latin typeface="Times New Roman Regular" panose="02020603050405020304" charset="0"/>
                      <a:cs typeface="Times New Roman Regular" panose="02020603050405020304" charset="0"/>
                    </a:endParaRPr>
                  </a:p>
                </p:txBody>
              </p:sp>
            </p:grpSp>
            <p:grpSp>
              <p:nvGrpSpPr>
                <p:cNvPr id="280" name="Group 279"/>
                <p:cNvGrpSpPr/>
                <p:nvPr/>
              </p:nvGrpSpPr>
              <p:grpSpPr>
                <a:xfrm>
                  <a:off x="11810" y="4541"/>
                  <a:ext cx="6659" cy="4224"/>
                  <a:chOff x="9703" y="3689"/>
                  <a:chExt cx="6659" cy="4224"/>
                </a:xfrm>
              </p:grpSpPr>
              <p:sp>
                <p:nvSpPr>
                  <p:cNvPr id="282" name="Curved Right Arrow 281"/>
                  <p:cNvSpPr/>
                  <p:nvPr/>
                </p:nvSpPr>
                <p:spPr>
                  <a:xfrm rot="1740000">
                    <a:off x="15265" y="5560"/>
                    <a:ext cx="248" cy="391"/>
                  </a:xfrm>
                  <a:prstGeom prst="curvedRightArrow">
                    <a:avLst/>
                  </a:prstGeom>
                  <a:solidFill>
                    <a:srgbClr val="E74949"/>
                  </a:solidFill>
                  <a:ln>
                    <a:solidFill>
                      <a:srgbClr val="E76E65"/>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84" name="Curved Right Arrow 283"/>
                  <p:cNvSpPr/>
                  <p:nvPr/>
                </p:nvSpPr>
                <p:spPr>
                  <a:xfrm rot="12840000" flipH="1">
                    <a:off x="10364" y="7228"/>
                    <a:ext cx="240" cy="397"/>
                  </a:xfrm>
                  <a:prstGeom prst="curvedRightArrow">
                    <a:avLst/>
                  </a:prstGeom>
                  <a:solidFill>
                    <a:srgbClr val="9C69E0"/>
                  </a:solidFill>
                  <a:ln>
                    <a:solidFill>
                      <a:srgbClr val="9967DC"/>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86" name="Text Box 285"/>
                  <p:cNvSpPr txBox="1"/>
                  <p:nvPr/>
                </p:nvSpPr>
                <p:spPr>
                  <a:xfrm rot="780000">
                    <a:off x="15545" y="5586"/>
                    <a:ext cx="817" cy="169"/>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a:t>
                    </a:r>
                    <a:r>
                      <a:rPr lang="en-US" sz="550" baseline="30000">
                        <a:solidFill>
                          <a:srgbClr val="EC7168"/>
                        </a:solidFill>
                        <a:latin typeface="Times New Roman Regular" panose="02020603050405020304" charset="0"/>
                        <a:cs typeface="Times New Roman Regular" panose="02020603050405020304" charset="0"/>
                      </a:rPr>
                      <a:t>+</a:t>
                    </a:r>
                    <a:endParaRPr lang="en-US" sz="550" baseline="30000">
                      <a:solidFill>
                        <a:srgbClr val="EC7168"/>
                      </a:solidFill>
                      <a:latin typeface="Times New Roman Regular" panose="02020603050405020304" charset="0"/>
                      <a:cs typeface="Times New Roman Regular" panose="02020603050405020304" charset="0"/>
                    </a:endParaRPr>
                  </a:p>
                </p:txBody>
              </p:sp>
              <p:sp>
                <p:nvSpPr>
                  <p:cNvPr id="287" name="Text Box 286"/>
                  <p:cNvSpPr txBox="1"/>
                  <p:nvPr/>
                </p:nvSpPr>
                <p:spPr>
                  <a:xfrm rot="21240000">
                    <a:off x="15417" y="3689"/>
                    <a:ext cx="854" cy="170"/>
                  </a:xfrm>
                  <a:prstGeom prst="rect">
                    <a:avLst/>
                  </a:prstGeom>
                  <a:noFill/>
                </p:spPr>
                <p:txBody>
                  <a:bodyPr wrap="square" rtlCol="0">
                    <a:noAutofit/>
                  </a:bodyPr>
                  <a:lstStyle/>
                  <a:p>
                    <a:pPr algn="ctr"/>
                    <a:r>
                      <a:rPr lang="en-US" sz="550">
                        <a:solidFill>
                          <a:srgbClr val="59BDE1"/>
                        </a:solidFill>
                        <a:latin typeface="Times New Roman Regular" panose="02020603050405020304" charset="0"/>
                        <a:cs typeface="Times New Roman Regular" panose="02020603050405020304" charset="0"/>
                      </a:rPr>
                      <a:t>H</a:t>
                    </a:r>
                    <a:r>
                      <a:rPr lang="en-US" sz="550" baseline="-25000">
                        <a:solidFill>
                          <a:srgbClr val="59BDE1"/>
                        </a:solidFill>
                        <a:latin typeface="Times New Roman Regular" panose="02020603050405020304" charset="0"/>
                        <a:cs typeface="Times New Roman Regular" panose="02020603050405020304" charset="0"/>
                      </a:rPr>
                      <a:t>2</a:t>
                    </a:r>
                    <a:r>
                      <a:rPr lang="en-US" sz="550">
                        <a:solidFill>
                          <a:srgbClr val="59BDE1"/>
                        </a:solidFill>
                        <a:latin typeface="Times New Roman Regular" panose="02020603050405020304" charset="0"/>
                        <a:cs typeface="Times New Roman Regular" panose="02020603050405020304" charset="0"/>
                      </a:rPr>
                      <a:t>O</a:t>
                    </a:r>
                    <a:endParaRPr lang="en-US" sz="550" baseline="30000">
                      <a:solidFill>
                        <a:srgbClr val="59BDE1"/>
                      </a:solidFill>
                      <a:latin typeface="Times New Roman Regular" panose="02020603050405020304" charset="0"/>
                      <a:cs typeface="Times New Roman Regular" panose="02020603050405020304" charset="0"/>
                    </a:endParaRPr>
                  </a:p>
                </p:txBody>
              </p:sp>
              <p:sp>
                <p:nvSpPr>
                  <p:cNvPr id="288" name="Text Box 287"/>
                  <p:cNvSpPr txBox="1"/>
                  <p:nvPr/>
                </p:nvSpPr>
                <p:spPr>
                  <a:xfrm rot="20820000">
                    <a:off x="10254" y="7595"/>
                    <a:ext cx="818" cy="318"/>
                  </a:xfrm>
                  <a:prstGeom prst="rect">
                    <a:avLst/>
                  </a:prstGeom>
                  <a:noFill/>
                </p:spPr>
                <p:txBody>
                  <a:bodyPr wrap="square" rtlCol="0">
                    <a:noAutofit/>
                  </a:bodyPr>
                  <a:lstStyle/>
                  <a:p>
                    <a:pPr algn="ctr"/>
                    <a:r>
                      <a:rPr lang="en-US" sz="550">
                        <a:solidFill>
                          <a:srgbClr val="9967DC"/>
                        </a:solidFill>
                        <a:latin typeface="Times New Roman Regular" panose="02020603050405020304" charset="0"/>
                        <a:cs typeface="Times New Roman Regular" panose="02020603050405020304" charset="0"/>
                      </a:rPr>
                      <a:t>FAD</a:t>
                    </a:r>
                    <a:endParaRPr lang="en-US" sz="550" baseline="30000">
                      <a:solidFill>
                        <a:srgbClr val="9967DC"/>
                      </a:solidFill>
                      <a:latin typeface="Times New Roman Regular" panose="02020603050405020304" charset="0"/>
                      <a:cs typeface="Times New Roman Regular" panose="02020603050405020304" charset="0"/>
                    </a:endParaRPr>
                  </a:p>
                </p:txBody>
              </p:sp>
              <p:sp>
                <p:nvSpPr>
                  <p:cNvPr id="292" name="Curved Right Arrow 291"/>
                  <p:cNvSpPr/>
                  <p:nvPr/>
                </p:nvSpPr>
                <p:spPr>
                  <a:xfrm rot="1740000">
                    <a:off x="15058" y="6686"/>
                    <a:ext cx="248" cy="391"/>
                  </a:xfrm>
                  <a:prstGeom prst="curvedRightArrow">
                    <a:avLst/>
                  </a:prstGeom>
                  <a:solidFill>
                    <a:srgbClr val="E74949"/>
                  </a:solidFill>
                  <a:ln>
                    <a:solidFill>
                      <a:srgbClr val="E76E65"/>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93" name="Text Box 292"/>
                  <p:cNvSpPr txBox="1"/>
                  <p:nvPr/>
                </p:nvSpPr>
                <p:spPr>
                  <a:xfrm rot="960000">
                    <a:off x="15082" y="7090"/>
                    <a:ext cx="933" cy="146"/>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NADH</a:t>
                    </a:r>
                    <a:endParaRPr lang="en-US" sz="550">
                      <a:solidFill>
                        <a:srgbClr val="EC7168"/>
                      </a:solidFill>
                      <a:latin typeface="Times New Roman Regular" panose="02020603050405020304" charset="0"/>
                      <a:cs typeface="Times New Roman Regular" panose="02020603050405020304" charset="0"/>
                    </a:endParaRPr>
                  </a:p>
                </p:txBody>
              </p:sp>
              <p:sp>
                <p:nvSpPr>
                  <p:cNvPr id="294" name="Text Box 293"/>
                  <p:cNvSpPr txBox="1"/>
                  <p:nvPr/>
                </p:nvSpPr>
                <p:spPr>
                  <a:xfrm rot="780000">
                    <a:off x="15292" y="6733"/>
                    <a:ext cx="821" cy="154"/>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a:t>
                    </a:r>
                    <a:r>
                      <a:rPr lang="en-US" sz="550" baseline="30000">
                        <a:solidFill>
                          <a:srgbClr val="EC7168"/>
                        </a:solidFill>
                        <a:latin typeface="Times New Roman Regular" panose="02020603050405020304" charset="0"/>
                        <a:cs typeface="Times New Roman Regular" panose="02020603050405020304" charset="0"/>
                      </a:rPr>
                      <a:t>+</a:t>
                    </a:r>
                    <a:endParaRPr lang="en-US" sz="550" baseline="30000">
                      <a:solidFill>
                        <a:srgbClr val="EC7168"/>
                      </a:solidFill>
                      <a:latin typeface="Times New Roman Regular" panose="02020603050405020304" charset="0"/>
                      <a:cs typeface="Times New Roman Regular" panose="02020603050405020304" charset="0"/>
                    </a:endParaRPr>
                  </a:p>
                </p:txBody>
              </p:sp>
              <p:sp>
                <p:nvSpPr>
                  <p:cNvPr id="295" name="Curved Right Arrow 294"/>
                  <p:cNvSpPr/>
                  <p:nvPr/>
                </p:nvSpPr>
                <p:spPr>
                  <a:xfrm rot="12720000" flipH="1">
                    <a:off x="10228" y="5366"/>
                    <a:ext cx="242" cy="617"/>
                  </a:xfrm>
                  <a:prstGeom prst="curvedRightArrow">
                    <a:avLst/>
                  </a:prstGeom>
                  <a:solidFill>
                    <a:srgbClr val="5DC0E3"/>
                  </a:solidFill>
                  <a:ln>
                    <a:solidFill>
                      <a:srgbClr val="52B8E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96" name="Text Box 295"/>
                  <p:cNvSpPr txBox="1"/>
                  <p:nvPr/>
                </p:nvSpPr>
                <p:spPr>
                  <a:xfrm rot="21240000">
                    <a:off x="10010" y="5904"/>
                    <a:ext cx="854" cy="170"/>
                  </a:xfrm>
                  <a:prstGeom prst="rect">
                    <a:avLst/>
                  </a:prstGeom>
                  <a:noFill/>
                </p:spPr>
                <p:txBody>
                  <a:bodyPr wrap="square" rtlCol="0">
                    <a:noAutofit/>
                  </a:bodyPr>
                  <a:lstStyle/>
                  <a:p>
                    <a:pPr algn="ctr"/>
                    <a:r>
                      <a:rPr lang="en-US" sz="550">
                        <a:solidFill>
                          <a:srgbClr val="59BDE1"/>
                        </a:solidFill>
                        <a:latin typeface="Times New Roman Regular" panose="02020603050405020304" charset="0"/>
                        <a:cs typeface="Times New Roman Regular" panose="02020603050405020304" charset="0"/>
                      </a:rPr>
                      <a:t>H</a:t>
                    </a:r>
                    <a:r>
                      <a:rPr lang="en-US" sz="550" baseline="-25000">
                        <a:solidFill>
                          <a:srgbClr val="59BDE1"/>
                        </a:solidFill>
                        <a:latin typeface="Times New Roman Regular" panose="02020603050405020304" charset="0"/>
                        <a:cs typeface="Times New Roman Regular" panose="02020603050405020304" charset="0"/>
                      </a:rPr>
                      <a:t>2</a:t>
                    </a:r>
                    <a:r>
                      <a:rPr lang="en-US" sz="550">
                        <a:solidFill>
                          <a:srgbClr val="59BDE1"/>
                        </a:solidFill>
                        <a:latin typeface="Times New Roman Regular" panose="02020603050405020304" charset="0"/>
                        <a:cs typeface="Times New Roman Regular" panose="02020603050405020304" charset="0"/>
                      </a:rPr>
                      <a:t>O</a:t>
                    </a:r>
                    <a:endParaRPr lang="en-US" sz="550" baseline="30000">
                      <a:solidFill>
                        <a:srgbClr val="59BDE1"/>
                      </a:solidFill>
                      <a:latin typeface="Times New Roman Regular" panose="02020603050405020304" charset="0"/>
                      <a:cs typeface="Times New Roman Regular" panose="02020603050405020304" charset="0"/>
                    </a:endParaRPr>
                  </a:p>
                </p:txBody>
              </p:sp>
              <p:sp>
                <p:nvSpPr>
                  <p:cNvPr id="297" name="Curved Right Arrow 296"/>
                  <p:cNvSpPr/>
                  <p:nvPr/>
                </p:nvSpPr>
                <p:spPr>
                  <a:xfrm rot="11940000">
                    <a:off x="10321" y="4197"/>
                    <a:ext cx="248" cy="391"/>
                  </a:xfrm>
                  <a:prstGeom prst="curvedRightArrow">
                    <a:avLst/>
                  </a:prstGeom>
                  <a:solidFill>
                    <a:srgbClr val="E74949"/>
                  </a:solidFill>
                  <a:ln>
                    <a:solidFill>
                      <a:srgbClr val="E76E65"/>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98" name="Text Box 297"/>
                  <p:cNvSpPr txBox="1"/>
                  <p:nvPr/>
                </p:nvSpPr>
                <p:spPr>
                  <a:xfrm>
                    <a:off x="9758" y="3996"/>
                    <a:ext cx="933" cy="146"/>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NADH</a:t>
                    </a:r>
                    <a:endParaRPr lang="en-US" sz="550">
                      <a:solidFill>
                        <a:srgbClr val="EC7168"/>
                      </a:solidFill>
                      <a:latin typeface="Times New Roman Regular" panose="02020603050405020304" charset="0"/>
                      <a:cs typeface="Times New Roman Regular" panose="02020603050405020304" charset="0"/>
                    </a:endParaRPr>
                  </a:p>
                </p:txBody>
              </p:sp>
              <p:sp>
                <p:nvSpPr>
                  <p:cNvPr id="299" name="Text Box 298"/>
                  <p:cNvSpPr txBox="1"/>
                  <p:nvPr/>
                </p:nvSpPr>
                <p:spPr>
                  <a:xfrm>
                    <a:off x="9703" y="4330"/>
                    <a:ext cx="720" cy="333"/>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a:t>
                    </a:r>
                    <a:r>
                      <a:rPr lang="en-US" sz="550" baseline="30000">
                        <a:solidFill>
                          <a:srgbClr val="EC7168"/>
                        </a:solidFill>
                        <a:latin typeface="Times New Roman Regular" panose="02020603050405020304" charset="0"/>
                        <a:cs typeface="Times New Roman Regular" panose="02020603050405020304" charset="0"/>
                      </a:rPr>
                      <a:t>+</a:t>
                    </a:r>
                    <a:endParaRPr lang="en-US" sz="550" baseline="30000">
                      <a:solidFill>
                        <a:srgbClr val="EC7168"/>
                      </a:solidFill>
                      <a:latin typeface="Times New Roman Regular" panose="02020603050405020304" charset="0"/>
                      <a:cs typeface="Times New Roman Regular" panose="02020603050405020304" charset="0"/>
                    </a:endParaRPr>
                  </a:p>
                </p:txBody>
              </p:sp>
              <p:sp>
                <p:nvSpPr>
                  <p:cNvPr id="281" name="Curved Right Arrow 280"/>
                  <p:cNvSpPr/>
                  <p:nvPr/>
                </p:nvSpPr>
                <p:spPr>
                  <a:xfrm rot="2520000" flipH="1">
                    <a:off x="15436" y="4058"/>
                    <a:ext cx="178" cy="544"/>
                  </a:xfrm>
                  <a:prstGeom prst="curvedRightArrow">
                    <a:avLst/>
                  </a:prstGeom>
                  <a:solidFill>
                    <a:srgbClr val="5DC0E3"/>
                  </a:solidFill>
                  <a:ln>
                    <a:solidFill>
                      <a:srgbClr val="52B8E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85" name="Text Box 284"/>
                  <p:cNvSpPr txBox="1"/>
                  <p:nvPr/>
                </p:nvSpPr>
                <p:spPr>
                  <a:xfrm rot="960000">
                    <a:off x="15327" y="5880"/>
                    <a:ext cx="909" cy="206"/>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NADH</a:t>
                    </a:r>
                    <a:endParaRPr lang="en-US" sz="550">
                      <a:solidFill>
                        <a:srgbClr val="EC7168"/>
                      </a:solidFill>
                      <a:latin typeface="Times New Roman Regular" panose="02020603050405020304" charset="0"/>
                      <a:cs typeface="Times New Roman Regular" panose="02020603050405020304" charset="0"/>
                    </a:endParaRPr>
                  </a:p>
                </p:txBody>
              </p:sp>
            </p:grpSp>
            <p:grpSp>
              <p:nvGrpSpPr>
                <p:cNvPr id="300" name="Group 299"/>
                <p:cNvGrpSpPr/>
                <p:nvPr/>
              </p:nvGrpSpPr>
              <p:grpSpPr>
                <a:xfrm>
                  <a:off x="11573" y="2236"/>
                  <a:ext cx="6539" cy="6242"/>
                  <a:chOff x="455" y="2136"/>
                  <a:chExt cx="6539" cy="6242"/>
                </a:xfrm>
              </p:grpSpPr>
              <p:cxnSp>
                <p:nvCxnSpPr>
                  <p:cNvPr id="387" name="Curved Connector 386"/>
                  <p:cNvCxnSpPr>
                    <a:stCxn id="363" idx="1"/>
                  </p:cNvCxnSpPr>
                  <p:nvPr/>
                </p:nvCxnSpPr>
                <p:spPr>
                  <a:xfrm rot="10800000" flipH="1" flipV="1">
                    <a:off x="1808" y="2653"/>
                    <a:ext cx="1409" cy="1697"/>
                  </a:xfrm>
                  <a:prstGeom prst="curvedConnector4">
                    <a:avLst>
                      <a:gd name="adj1" fmla="val -26464"/>
                      <a:gd name="adj2" fmla="val 57693"/>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11" name="Group 310"/>
                  <p:cNvGrpSpPr/>
                  <p:nvPr/>
                </p:nvGrpSpPr>
                <p:grpSpPr>
                  <a:xfrm>
                    <a:off x="1835" y="2721"/>
                    <a:ext cx="5159" cy="5658"/>
                    <a:chOff x="1165418" y="1727851"/>
                    <a:chExt cx="3276275" cy="3592600"/>
                  </a:xfrm>
                </p:grpSpPr>
                <p:sp>
                  <p:nvSpPr>
                    <p:cNvPr id="339" name="Rounded Rectangle 338"/>
                    <p:cNvSpPr/>
                    <p:nvPr/>
                  </p:nvSpPr>
                  <p:spPr>
                    <a:xfrm>
                      <a:off x="1608199" y="1727851"/>
                      <a:ext cx="1003825" cy="308925"/>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Acetyl CoA</a:t>
                      </a:r>
                      <a:endParaRPr lang="en-GB" sz="800" b="1" dirty="0">
                        <a:solidFill>
                          <a:schemeClr val="tx2">
                            <a:lumMod val="10000"/>
                            <a:alpha val="25000"/>
                          </a:schemeClr>
                        </a:solidFill>
                        <a:latin typeface="Times New Roman Bold" panose="02020603050405020304" charset="0"/>
                        <a:cs typeface="Times New Roman Bold" panose="02020603050405020304" charset="0"/>
                      </a:endParaRPr>
                    </a:p>
                  </p:txBody>
                </p:sp>
                <p:grpSp>
                  <p:nvGrpSpPr>
                    <p:cNvPr id="312" name="Group 311"/>
                    <p:cNvGrpSpPr/>
                    <p:nvPr/>
                  </p:nvGrpSpPr>
                  <p:grpSpPr>
                    <a:xfrm>
                      <a:off x="1165418" y="2426893"/>
                      <a:ext cx="3276275" cy="2893558"/>
                      <a:chOff x="6918294" y="2860566"/>
                      <a:chExt cx="3753347" cy="3866574"/>
                    </a:xfrm>
                  </p:grpSpPr>
                  <p:cxnSp>
                    <p:nvCxnSpPr>
                      <p:cNvPr id="332" name="Curved Connector 331"/>
                      <p:cNvCxnSpPr>
                        <a:stCxn id="318" idx="3"/>
                      </p:cNvCxnSpPr>
                      <p:nvPr/>
                    </p:nvCxnSpPr>
                    <p:spPr>
                      <a:xfrm flipH="1" flipV="1">
                        <a:off x="7353484" y="4999204"/>
                        <a:ext cx="875482" cy="635792"/>
                      </a:xfrm>
                      <a:prstGeom prst="curvedConnector5">
                        <a:avLst>
                          <a:gd name="adj1" fmla="val -29914"/>
                          <a:gd name="adj2" fmla="val 50914"/>
                          <a:gd name="adj3" fmla="val 129914"/>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6" name="Curved Connector 335"/>
                      <p:cNvCxnSpPr>
                        <a:stCxn id="316" idx="3"/>
                      </p:cNvCxnSpPr>
                      <p:nvPr/>
                    </p:nvCxnSpPr>
                    <p:spPr>
                      <a:xfrm flipH="1">
                        <a:off x="9771439" y="5578215"/>
                        <a:ext cx="705777" cy="756783"/>
                      </a:xfrm>
                      <a:prstGeom prst="curvedConnector4">
                        <a:avLst>
                          <a:gd name="adj1" fmla="val -37106"/>
                          <a:gd name="adj2" fmla="val 66904"/>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3" name="Curved Connector 332"/>
                      <p:cNvCxnSpPr>
                        <a:stCxn id="319" idx="2"/>
                      </p:cNvCxnSpPr>
                      <p:nvPr/>
                    </p:nvCxnSpPr>
                    <p:spPr>
                      <a:xfrm rot="5400000" flipH="1">
                        <a:off x="7354500" y="5986544"/>
                        <a:ext cx="891698" cy="577252"/>
                      </a:xfrm>
                      <a:prstGeom prst="curvedConnector4">
                        <a:avLst>
                          <a:gd name="adj1" fmla="val -34257"/>
                          <a:gd name="adj2" fmla="val 145368"/>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23" name="Curved Connector 322"/>
                      <p:cNvCxnSpPr>
                        <a:stCxn id="321" idx="3"/>
                      </p:cNvCxnSpPr>
                      <p:nvPr/>
                    </p:nvCxnSpPr>
                    <p:spPr>
                      <a:xfrm>
                        <a:off x="9269306" y="3066970"/>
                        <a:ext cx="374689" cy="987502"/>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13" name="Group 312"/>
                      <p:cNvGrpSpPr/>
                      <p:nvPr/>
                    </p:nvGrpSpPr>
                    <p:grpSpPr>
                      <a:xfrm>
                        <a:off x="6918294" y="2860566"/>
                        <a:ext cx="3753347" cy="3866574"/>
                        <a:chOff x="1332468" y="2314832"/>
                        <a:chExt cx="5605852" cy="3703684"/>
                      </a:xfrm>
                      <a:solidFill>
                        <a:srgbClr val="D3EEEB"/>
                      </a:solidFill>
                    </p:grpSpPr>
                    <p:sp>
                      <p:nvSpPr>
                        <p:cNvPr id="321" name="Rounded Rectangle 320"/>
                        <p:cNvSpPr/>
                        <p:nvPr/>
                      </p:nvSpPr>
                      <p:spPr>
                        <a:xfrm>
                          <a:off x="3126259" y="2314832"/>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rgbClr val="516380"/>
                              </a:solidFill>
                              <a:latin typeface="Times New Roman Bold" panose="02020603050405020304" charset="0"/>
                              <a:cs typeface="Times New Roman Bold" panose="02020603050405020304" charset="0"/>
                            </a:rPr>
                            <a:t>Citric acid</a:t>
                          </a:r>
                          <a:endParaRPr lang="en-GB" sz="800" b="1" dirty="0">
                            <a:solidFill>
                              <a:srgbClr val="516380"/>
                            </a:solidFill>
                            <a:latin typeface="Times New Roman Bold" panose="02020603050405020304" charset="0"/>
                            <a:cs typeface="Times New Roman Bold" panose="02020603050405020304" charset="0"/>
                          </a:endParaRPr>
                        </a:p>
                      </p:txBody>
                    </p:sp>
                    <p:sp>
                      <p:nvSpPr>
                        <p:cNvPr id="314" name="Rounded Rectangle 313"/>
                        <p:cNvSpPr/>
                        <p:nvPr/>
                      </p:nvSpPr>
                      <p:spPr>
                        <a:xfrm>
                          <a:off x="4775771" y="3013119"/>
                          <a:ext cx="1750283" cy="395244"/>
                        </a:xfrm>
                        <a:prstGeom prst="roundRect">
                          <a:avLst/>
                        </a:prstGeom>
                        <a:solidFill>
                          <a:srgbClr val="667CA0"/>
                        </a:solidFill>
                        <a:ln>
                          <a:solidFill>
                            <a:srgbClr val="5751B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Cis-aconitate</a:t>
                          </a:r>
                          <a:endParaRPr lang="en-GB" sz="800" b="1" dirty="0">
                            <a:solidFill>
                              <a:schemeClr val="tx2">
                                <a:lumMod val="10000"/>
                                <a:alpha val="25000"/>
                              </a:schemeClr>
                            </a:solidFill>
                            <a:latin typeface="Times New Roman Bold" panose="02020603050405020304" charset="0"/>
                            <a:cs typeface="Times New Roman Bold" panose="02020603050405020304" charset="0"/>
                          </a:endParaRPr>
                        </a:p>
                      </p:txBody>
                    </p:sp>
                    <p:sp>
                      <p:nvSpPr>
                        <p:cNvPr id="315" name="Rounded Rectangle 314"/>
                        <p:cNvSpPr/>
                        <p:nvPr/>
                      </p:nvSpPr>
                      <p:spPr>
                        <a:xfrm>
                          <a:off x="5220731" y="3933813"/>
                          <a:ext cx="1717589" cy="395417"/>
                        </a:xfrm>
                        <a:prstGeom prst="roundRect">
                          <a:avLst/>
                        </a:prstGeom>
                        <a:solidFill>
                          <a:srgbClr val="667CA0"/>
                        </a:solidFill>
                        <a:ln>
                          <a:solidFill>
                            <a:srgbClr val="5751B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err="1">
                              <a:solidFill>
                                <a:schemeClr val="tx2">
                                  <a:lumMod val="10000"/>
                                  <a:alpha val="25000"/>
                                </a:schemeClr>
                              </a:solidFill>
                              <a:latin typeface="Times New Roman Bold" panose="02020603050405020304" charset="0"/>
                              <a:cs typeface="Times New Roman Bold" panose="02020603050405020304" charset="0"/>
                            </a:rPr>
                            <a:t>Isocitric</a:t>
                          </a:r>
                          <a:r>
                            <a:rPr lang="en-GB" sz="800" b="1" dirty="0">
                              <a:solidFill>
                                <a:schemeClr val="tx2">
                                  <a:lumMod val="10000"/>
                                  <a:alpha val="25000"/>
                                </a:schemeClr>
                              </a:solidFill>
                              <a:latin typeface="Times New Roman Bold" panose="02020603050405020304" charset="0"/>
                              <a:cs typeface="Times New Roman Bold" panose="02020603050405020304" charset="0"/>
                            </a:rPr>
                            <a:t> acid</a:t>
                          </a:r>
                          <a:endParaRPr lang="en-GB" sz="800" b="1" dirty="0">
                            <a:solidFill>
                              <a:schemeClr val="tx2">
                                <a:lumMod val="10000"/>
                                <a:alpha val="25000"/>
                              </a:schemeClr>
                            </a:solidFill>
                            <a:latin typeface="Times New Roman Bold" panose="02020603050405020304" charset="0"/>
                            <a:cs typeface="Times New Roman Bold" panose="02020603050405020304" charset="0"/>
                          </a:endParaRPr>
                        </a:p>
                      </p:txBody>
                    </p:sp>
                    <p:sp>
                      <p:nvSpPr>
                        <p:cNvPr id="316" name="Rounded Rectangle 315"/>
                        <p:cNvSpPr/>
                        <p:nvPr/>
                      </p:nvSpPr>
                      <p:spPr>
                        <a:xfrm>
                          <a:off x="4775884" y="4672915"/>
                          <a:ext cx="1872052" cy="490154"/>
                        </a:xfrm>
                        <a:prstGeom prst="roundRect">
                          <a:avLst/>
                        </a:prstGeom>
                        <a:solidFill>
                          <a:srgbClr val="667CA0"/>
                        </a:solidFill>
                        <a:ln>
                          <a:solidFill>
                            <a:srgbClr val="5751B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l-GR" sz="800" b="1" dirty="0">
                              <a:solidFill>
                                <a:srgbClr val="516380"/>
                              </a:solidFill>
                              <a:latin typeface="Times New Roman Bold" panose="02020603050405020304" charset="0"/>
                              <a:cs typeface="Times New Roman Bold" panose="02020603050405020304" charset="0"/>
                            </a:rPr>
                            <a:t>α-</a:t>
                          </a:r>
                          <a:r>
                            <a:rPr lang="en-GB" sz="800" b="1" dirty="0">
                              <a:solidFill>
                                <a:srgbClr val="516380"/>
                              </a:solidFill>
                              <a:latin typeface="Times New Roman Bold" panose="02020603050405020304" charset="0"/>
                              <a:cs typeface="Times New Roman Bold" panose="02020603050405020304" charset="0"/>
                            </a:rPr>
                            <a:t>Ketoglutaric acid</a:t>
                          </a:r>
                          <a:endParaRPr lang="en-GB" sz="800" b="1" dirty="0">
                            <a:solidFill>
                              <a:srgbClr val="516380"/>
                            </a:solidFill>
                            <a:latin typeface="Times New Roman Bold" panose="02020603050405020304" charset="0"/>
                            <a:cs typeface="Times New Roman Bold" panose="02020603050405020304" charset="0"/>
                          </a:endParaRPr>
                        </a:p>
                      </p:txBody>
                    </p:sp>
                    <p:sp>
                      <p:nvSpPr>
                        <p:cNvPr id="317" name="Rounded Rectangle 316"/>
                        <p:cNvSpPr/>
                        <p:nvPr/>
                      </p:nvSpPr>
                      <p:spPr>
                        <a:xfrm>
                          <a:off x="4144274" y="5623099"/>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Succinyl CoA</a:t>
                          </a:r>
                          <a:endParaRPr lang="en-GB" sz="800" b="1" dirty="0">
                            <a:solidFill>
                              <a:schemeClr val="tx2">
                                <a:lumMod val="10000"/>
                                <a:alpha val="25000"/>
                              </a:schemeClr>
                            </a:solidFill>
                            <a:latin typeface="Times New Roman Bold" panose="02020603050405020304" charset="0"/>
                            <a:cs typeface="Times New Roman Bold" panose="02020603050405020304" charset="0"/>
                          </a:endParaRPr>
                        </a:p>
                      </p:txBody>
                    </p:sp>
                    <p:sp>
                      <p:nvSpPr>
                        <p:cNvPr id="318" name="Rounded Rectangle 317"/>
                        <p:cNvSpPr/>
                        <p:nvPr/>
                      </p:nvSpPr>
                      <p:spPr>
                        <a:xfrm>
                          <a:off x="1571367" y="4774671"/>
                          <a:ext cx="1717589" cy="395417"/>
                        </a:xfrm>
                        <a:prstGeom prst="roundRect">
                          <a:avLst/>
                        </a:prstGeom>
                        <a:solidFill>
                          <a:srgbClr val="667CA0"/>
                        </a:solidFill>
                        <a:ln>
                          <a:solidFill>
                            <a:srgbClr val="5751B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Fumarate</a:t>
                          </a:r>
                          <a:endParaRPr lang="en-GB" sz="800" b="1" dirty="0">
                            <a:solidFill>
                              <a:schemeClr val="tx2">
                                <a:lumMod val="10000"/>
                                <a:alpha val="25000"/>
                              </a:schemeClr>
                            </a:solidFill>
                            <a:latin typeface="Times New Roman Bold" panose="02020603050405020304" charset="0"/>
                            <a:cs typeface="Times New Roman Bold" panose="02020603050405020304" charset="0"/>
                          </a:endParaRPr>
                        </a:p>
                      </p:txBody>
                    </p:sp>
                    <p:sp>
                      <p:nvSpPr>
                        <p:cNvPr id="319" name="Rounded Rectangle 318"/>
                        <p:cNvSpPr/>
                        <p:nvPr/>
                      </p:nvSpPr>
                      <p:spPr>
                        <a:xfrm>
                          <a:off x="2222156" y="5617236"/>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Succinate</a:t>
                          </a:r>
                          <a:endParaRPr lang="en-GB" sz="800" b="1" dirty="0">
                            <a:solidFill>
                              <a:schemeClr val="tx2">
                                <a:lumMod val="10000"/>
                                <a:alpha val="25000"/>
                              </a:schemeClr>
                            </a:solidFill>
                            <a:latin typeface="Times New Roman Bold" panose="02020603050405020304" charset="0"/>
                            <a:cs typeface="Times New Roman Bold" panose="02020603050405020304" charset="0"/>
                          </a:endParaRPr>
                        </a:p>
                      </p:txBody>
                    </p:sp>
                    <p:sp>
                      <p:nvSpPr>
                        <p:cNvPr id="320" name="Rounded Rectangle 319"/>
                        <p:cNvSpPr/>
                        <p:nvPr/>
                      </p:nvSpPr>
                      <p:spPr>
                        <a:xfrm>
                          <a:off x="1571367" y="3076833"/>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Oxaloacetate</a:t>
                          </a:r>
                          <a:endParaRPr lang="en-GB" sz="800" b="1" dirty="0">
                            <a:solidFill>
                              <a:schemeClr val="tx2">
                                <a:lumMod val="10000"/>
                                <a:alpha val="25000"/>
                              </a:schemeClr>
                            </a:solidFill>
                            <a:latin typeface="Times New Roman Bold" panose="02020603050405020304" charset="0"/>
                            <a:cs typeface="Times New Roman Bold" panose="02020603050405020304" charset="0"/>
                          </a:endParaRPr>
                        </a:p>
                      </p:txBody>
                    </p:sp>
                    <p:sp>
                      <p:nvSpPr>
                        <p:cNvPr id="322" name="Rounded Rectangle 321"/>
                        <p:cNvSpPr/>
                        <p:nvPr/>
                      </p:nvSpPr>
                      <p:spPr>
                        <a:xfrm>
                          <a:off x="1332468" y="3927391"/>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Malate</a:t>
                          </a:r>
                          <a:endParaRPr lang="en-GB" sz="800" b="1" dirty="0">
                            <a:solidFill>
                              <a:schemeClr val="tx2">
                                <a:lumMod val="10000"/>
                                <a:alpha val="25000"/>
                              </a:schemeClr>
                            </a:solidFill>
                            <a:latin typeface="Times New Roman Bold" panose="02020603050405020304" charset="0"/>
                            <a:cs typeface="Times New Roman Bold" panose="02020603050405020304" charset="0"/>
                          </a:endParaRPr>
                        </a:p>
                      </p:txBody>
                    </p:sp>
                  </p:grpSp>
                  <p:cxnSp>
                    <p:nvCxnSpPr>
                      <p:cNvPr id="324" name="Curved Connector 323"/>
                      <p:cNvCxnSpPr>
                        <a:stCxn id="320" idx="3"/>
                      </p:cNvCxnSpPr>
                      <p:nvPr/>
                    </p:nvCxnSpPr>
                    <p:spPr>
                      <a:xfrm flipV="1">
                        <a:off x="8228243" y="3366663"/>
                        <a:ext cx="318099" cy="495821"/>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1" name="Curved Connector 330"/>
                      <p:cNvCxnSpPr>
                        <a:stCxn id="322" idx="3"/>
                      </p:cNvCxnSpPr>
                      <p:nvPr/>
                    </p:nvCxnSpPr>
                    <p:spPr>
                      <a:xfrm flipH="1" flipV="1">
                        <a:off x="7511723" y="4117370"/>
                        <a:ext cx="556567" cy="633080"/>
                      </a:xfrm>
                      <a:prstGeom prst="curvedConnector5">
                        <a:avLst>
                          <a:gd name="adj1" fmla="val -47054"/>
                          <a:gd name="adj2" fmla="val 50918"/>
                          <a:gd name="adj3" fmla="val 147054"/>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7" name="Curved Connector 336"/>
                      <p:cNvCxnSpPr>
                        <a:stCxn id="315" idx="3"/>
                      </p:cNvCxnSpPr>
                      <p:nvPr/>
                    </p:nvCxnSpPr>
                    <p:spPr>
                      <a:xfrm flipH="1">
                        <a:off x="9643995" y="4757155"/>
                        <a:ext cx="1027646" cy="979309"/>
                      </a:xfrm>
                      <a:prstGeom prst="curvedConnector5">
                        <a:avLst>
                          <a:gd name="adj1" fmla="val -25484"/>
                          <a:gd name="adj2" fmla="val 48211"/>
                          <a:gd name="adj3" fmla="val 125484"/>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8" name="Curved Connector 337"/>
                      <p:cNvCxnSpPr>
                        <a:stCxn id="314" idx="3"/>
                      </p:cNvCxnSpPr>
                      <p:nvPr/>
                    </p:nvCxnSpPr>
                    <p:spPr>
                      <a:xfrm flipH="1">
                        <a:off x="9962420" y="3796540"/>
                        <a:ext cx="433803" cy="1165818"/>
                      </a:xfrm>
                      <a:prstGeom prst="curvedConnector5">
                        <a:avLst>
                          <a:gd name="adj1" fmla="val -60370"/>
                          <a:gd name="adj2" fmla="val 50498"/>
                          <a:gd name="adj3" fmla="val 16037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grpSp>
              <p:grpSp>
                <p:nvGrpSpPr>
                  <p:cNvPr id="340" name="Group 339"/>
                  <p:cNvGrpSpPr/>
                  <p:nvPr/>
                </p:nvGrpSpPr>
                <p:grpSpPr>
                  <a:xfrm>
                    <a:off x="1144" y="2394"/>
                    <a:ext cx="5191" cy="5977"/>
                    <a:chOff x="726311" y="1519941"/>
                    <a:chExt cx="3296281" cy="3795623"/>
                  </a:xfrm>
                </p:grpSpPr>
                <p:grpSp>
                  <p:nvGrpSpPr>
                    <p:cNvPr id="341" name="Group 340"/>
                    <p:cNvGrpSpPr/>
                    <p:nvPr/>
                  </p:nvGrpSpPr>
                  <p:grpSpPr>
                    <a:xfrm>
                      <a:off x="726311" y="2206554"/>
                      <a:ext cx="3296281" cy="3109010"/>
                      <a:chOff x="4460049" y="2265311"/>
                      <a:chExt cx="4410636" cy="3878003"/>
                    </a:xfrm>
                  </p:grpSpPr>
                  <p:cxnSp>
                    <p:nvCxnSpPr>
                      <p:cNvPr id="354" name="Curved Connector 353"/>
                      <p:cNvCxnSpPr>
                        <a:stCxn id="343" idx="3"/>
                        <a:endCxn id="317" idx="0"/>
                      </p:cNvCxnSpPr>
                      <p:nvPr/>
                    </p:nvCxnSpPr>
                    <p:spPr>
                      <a:xfrm flipH="1">
                        <a:off x="7917386" y="4983193"/>
                        <a:ext cx="843136" cy="823845"/>
                      </a:xfrm>
                      <a:prstGeom prst="curvedConnector4">
                        <a:avLst>
                          <a:gd name="adj1" fmla="val -37612"/>
                          <a:gd name="adj2" fmla="val 65508"/>
                        </a:avLst>
                      </a:prstGeom>
                      <a:solidFill>
                        <a:srgbClr val="E1EEFC">
                          <a:alpha val="26000"/>
                        </a:srgbClr>
                      </a:solidFill>
                      <a:ln>
                        <a:solidFill>
                          <a:schemeClr val="accent1">
                            <a:alpha val="50291"/>
                          </a:schemeClr>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61" name="Curved Connector 360"/>
                      <p:cNvCxnSpPr>
                        <a:stCxn id="349" idx="2"/>
                        <a:endCxn id="318" idx="1"/>
                      </p:cNvCxnSpPr>
                      <p:nvPr/>
                    </p:nvCxnSpPr>
                    <p:spPr>
                      <a:xfrm rot="5400000" flipH="1">
                        <a:off x="5091831" y="5272248"/>
                        <a:ext cx="915016" cy="630240"/>
                      </a:xfrm>
                      <a:prstGeom prst="curvedConnector4">
                        <a:avLst>
                          <a:gd name="adj1" fmla="val -27031"/>
                          <a:gd name="adj2" fmla="val 158865"/>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55" name="Curved Connector 354"/>
                      <p:cNvCxnSpPr>
                        <a:stCxn id="347" idx="3"/>
                        <a:endCxn id="322" idx="1"/>
                      </p:cNvCxnSpPr>
                      <p:nvPr/>
                    </p:nvCxnSpPr>
                    <p:spPr>
                      <a:xfrm flipH="1" flipV="1">
                        <a:off x="5047602" y="4304266"/>
                        <a:ext cx="995411" cy="691592"/>
                      </a:xfrm>
                      <a:prstGeom prst="curvedConnector5">
                        <a:avLst>
                          <a:gd name="adj1" fmla="val -30729"/>
                          <a:gd name="adj2" fmla="val 50993"/>
                          <a:gd name="adj3" fmla="val 130729"/>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57" name="Curved Connector 356"/>
                      <p:cNvCxnSpPr>
                        <a:stCxn id="353" idx="3"/>
                        <a:endCxn id="320" idx="1"/>
                      </p:cNvCxnSpPr>
                      <p:nvPr/>
                    </p:nvCxnSpPr>
                    <p:spPr>
                      <a:xfrm flipH="1" flipV="1">
                        <a:off x="5234426" y="3475393"/>
                        <a:ext cx="615298" cy="679802"/>
                      </a:xfrm>
                      <a:prstGeom prst="curvedConnector5">
                        <a:avLst>
                          <a:gd name="adj1" fmla="val -49713"/>
                          <a:gd name="adj2" fmla="val 51010"/>
                          <a:gd name="adj3" fmla="val 149713"/>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62" name="Curved Connector 361"/>
                      <p:cNvCxnSpPr>
                        <a:stCxn id="344" idx="3"/>
                        <a:endCxn id="319" idx="2"/>
                      </p:cNvCxnSpPr>
                      <p:nvPr/>
                    </p:nvCxnSpPr>
                    <p:spPr>
                      <a:xfrm flipH="1">
                        <a:off x="6414441" y="5823554"/>
                        <a:ext cx="1681204" cy="319760"/>
                      </a:xfrm>
                      <a:prstGeom prst="curvedConnector4">
                        <a:avLst>
                          <a:gd name="adj1" fmla="val -18863"/>
                          <a:gd name="adj2" fmla="val 177455"/>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60" name="Curved Connector 359"/>
                      <p:cNvCxnSpPr>
                        <a:stCxn id="350" idx="3"/>
                        <a:endCxn id="316" idx="1"/>
                      </p:cNvCxnSpPr>
                      <p:nvPr/>
                    </p:nvCxnSpPr>
                    <p:spPr>
                      <a:xfrm flipH="1">
                        <a:off x="7740409" y="4142297"/>
                        <a:ext cx="1130276" cy="934647"/>
                      </a:xfrm>
                      <a:prstGeom prst="curvedConnector5">
                        <a:avLst>
                          <a:gd name="adj1" fmla="val -27063"/>
                          <a:gd name="adj2" fmla="val 48265"/>
                          <a:gd name="adj3" fmla="val 127063"/>
                        </a:avLst>
                      </a:prstGeom>
                      <a:solidFill>
                        <a:scrgbClr r="0" g="0" b="0">
                          <a:alpha val="50096"/>
                        </a:scrgbClr>
                      </a:solidFill>
                      <a:ln>
                        <a:solidFill>
                          <a:schemeClr val="accent1">
                            <a:alpha val="50291"/>
                          </a:schemeClr>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59" name="Curved Connector 358"/>
                      <p:cNvCxnSpPr>
                        <a:stCxn id="352" idx="3"/>
                        <a:endCxn id="314" idx="1"/>
                      </p:cNvCxnSpPr>
                      <p:nvPr/>
                    </p:nvCxnSpPr>
                    <p:spPr>
                      <a:xfrm>
                        <a:off x="7301508" y="2472020"/>
                        <a:ext cx="438465" cy="941442"/>
                      </a:xfrm>
                      <a:prstGeom prst="curvedConnector3">
                        <a:avLst>
                          <a:gd name="adj1" fmla="val 50167"/>
                        </a:avLst>
                      </a:prstGeom>
                      <a:solidFill>
                        <a:srgbClr val="E1EEFC">
                          <a:alpha val="26000"/>
                        </a:srgbClr>
                      </a:solidFill>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58" name="Curved Connector 357"/>
                      <p:cNvCxnSpPr>
                        <a:stCxn id="348" idx="3"/>
                        <a:endCxn id="315" idx="1"/>
                      </p:cNvCxnSpPr>
                      <p:nvPr/>
                    </p:nvCxnSpPr>
                    <p:spPr>
                      <a:xfrm flipH="1">
                        <a:off x="8088287" y="3200577"/>
                        <a:ext cx="547452" cy="1109947"/>
                      </a:xfrm>
                      <a:prstGeom prst="curvedConnector5">
                        <a:avLst>
                          <a:gd name="adj1" fmla="val -55874"/>
                          <a:gd name="adj2" fmla="val 50619"/>
                          <a:gd name="adj3" fmla="val 155874"/>
                        </a:avLst>
                      </a:prstGeom>
                      <a:solidFill>
                        <a:scrgbClr r="0" g="0" b="0">
                          <a:alpha val="50096"/>
                        </a:scrgbClr>
                      </a:solidFill>
                      <a:ln>
                        <a:solidFill>
                          <a:srgbClr val="5751B1">
                            <a:alpha val="50291"/>
                          </a:srgbClr>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42" name="Group 341"/>
                      <p:cNvGrpSpPr/>
                      <p:nvPr/>
                    </p:nvGrpSpPr>
                    <p:grpSpPr>
                      <a:xfrm>
                        <a:off x="4460049" y="2265311"/>
                        <a:ext cx="4410636" cy="3779643"/>
                        <a:chOff x="1332468" y="2314832"/>
                        <a:chExt cx="5451390" cy="3620415"/>
                      </a:xfrm>
                    </p:grpSpPr>
                    <p:sp>
                      <p:nvSpPr>
                        <p:cNvPr id="343" name="Rounded Rectangle 342"/>
                        <p:cNvSpPr/>
                        <p:nvPr/>
                      </p:nvSpPr>
                      <p:spPr>
                        <a:xfrm>
                          <a:off x="4775884" y="4672915"/>
                          <a:ext cx="1872052" cy="490154"/>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l-GR" sz="800" dirty="0">
                              <a:solidFill>
                                <a:srgbClr val="0B2C5C">
                                  <a:alpha val="49015"/>
                                </a:srgbClr>
                              </a:solidFill>
                              <a:latin typeface="Times New Roman Regular" panose="02020603050405020304" charset="0"/>
                              <a:cs typeface="Times New Roman Regular" panose="02020603050405020304" charset="0"/>
                            </a:rPr>
                            <a:t>α-</a:t>
                          </a:r>
                          <a:r>
                            <a:rPr lang="en-GB" sz="800" dirty="0">
                              <a:solidFill>
                                <a:srgbClr val="0B2C5C">
                                  <a:alpha val="49015"/>
                                </a:srgbClr>
                              </a:solidFill>
                              <a:latin typeface="Times New Roman Regular" panose="02020603050405020304" charset="0"/>
                              <a:cs typeface="Times New Roman Regular" panose="02020603050405020304" charset="0"/>
                            </a:rPr>
                            <a:t>Ketoglutaric acid</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sp>
                      <p:nvSpPr>
                        <p:cNvPr id="344" name="Rounded Rectangle 343"/>
                        <p:cNvSpPr/>
                        <p:nvPr/>
                      </p:nvSpPr>
                      <p:spPr>
                        <a:xfrm>
                          <a:off x="4108620" y="5525531"/>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Succinyl CoA</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sp>
                      <p:nvSpPr>
                        <p:cNvPr id="347" name="Rounded Rectangle 346"/>
                        <p:cNvSpPr/>
                        <p:nvPr/>
                      </p:nvSpPr>
                      <p:spPr>
                        <a:xfrm>
                          <a:off x="1571367" y="4732639"/>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Fumarate</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sp>
                      <p:nvSpPr>
                        <p:cNvPr id="348" name="Rounded Rectangle 347"/>
                        <p:cNvSpPr/>
                        <p:nvPr/>
                      </p:nvSpPr>
                      <p:spPr>
                        <a:xfrm>
                          <a:off x="4775884" y="3012988"/>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Cis-aconitate</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sp>
                      <p:nvSpPr>
                        <p:cNvPr id="349" name="Rounded Rectangle 348"/>
                        <p:cNvSpPr/>
                        <p:nvPr/>
                      </p:nvSpPr>
                      <p:spPr>
                        <a:xfrm>
                          <a:off x="2222105" y="5539729"/>
                          <a:ext cx="1690519" cy="395518"/>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Succinate</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sp>
                      <p:nvSpPr>
                        <p:cNvPr id="350" name="Rounded Rectangle 349"/>
                        <p:cNvSpPr/>
                        <p:nvPr/>
                      </p:nvSpPr>
                      <p:spPr>
                        <a:xfrm>
                          <a:off x="5066269" y="3915036"/>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err="1">
                              <a:solidFill>
                                <a:srgbClr val="0B2C5C">
                                  <a:alpha val="49015"/>
                                </a:srgbClr>
                              </a:solidFill>
                              <a:latin typeface="Times New Roman Regular" panose="02020603050405020304" charset="0"/>
                              <a:cs typeface="Times New Roman Regular" panose="02020603050405020304" charset="0"/>
                            </a:rPr>
                            <a:t>Isocitric</a:t>
                          </a:r>
                          <a:r>
                            <a:rPr lang="en-GB" sz="800" dirty="0">
                              <a:solidFill>
                                <a:srgbClr val="0B2C5C">
                                  <a:alpha val="49015"/>
                                </a:srgbClr>
                              </a:solidFill>
                              <a:latin typeface="Times New Roman Regular" panose="02020603050405020304" charset="0"/>
                              <a:cs typeface="Times New Roman Regular" panose="02020603050405020304" charset="0"/>
                            </a:rPr>
                            <a:t> acid</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sp>
                      <p:nvSpPr>
                        <p:cNvPr id="351" name="Rounded Rectangle 350"/>
                        <p:cNvSpPr/>
                        <p:nvPr/>
                      </p:nvSpPr>
                      <p:spPr>
                        <a:xfrm>
                          <a:off x="1571367" y="3076833"/>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Oxaloacetate</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sp>
                      <p:nvSpPr>
                        <p:cNvPr id="352" name="Rounded Rectangle 351"/>
                        <p:cNvSpPr/>
                        <p:nvPr/>
                      </p:nvSpPr>
                      <p:spPr>
                        <a:xfrm>
                          <a:off x="3126259" y="2314832"/>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Citric acid</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sp>
                      <p:nvSpPr>
                        <p:cNvPr id="353" name="Rounded Rectangle 352"/>
                        <p:cNvSpPr/>
                        <p:nvPr/>
                      </p:nvSpPr>
                      <p:spPr>
                        <a:xfrm>
                          <a:off x="1332468" y="3927391"/>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Malate</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grpSp>
                  <p:cxnSp>
                    <p:nvCxnSpPr>
                      <p:cNvPr id="356" name="Curved Connector 355"/>
                      <p:cNvCxnSpPr>
                        <a:stCxn id="351" idx="3"/>
                        <a:endCxn id="321" idx="1"/>
                      </p:cNvCxnSpPr>
                      <p:nvPr/>
                    </p:nvCxnSpPr>
                    <p:spPr>
                      <a:xfrm flipV="1">
                        <a:off x="6043014" y="2732818"/>
                        <a:ext cx="407362" cy="534412"/>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sp>
                  <p:nvSpPr>
                    <p:cNvPr id="363" name="Rounded Rectangle 362"/>
                    <p:cNvSpPr/>
                    <p:nvPr/>
                  </p:nvSpPr>
                  <p:spPr>
                    <a:xfrm>
                      <a:off x="1148044" y="1519941"/>
                      <a:ext cx="1038571" cy="330949"/>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Acetyl CoA</a:t>
                      </a:r>
                      <a:endParaRPr lang="en-GB" sz="800" dirty="0">
                        <a:solidFill>
                          <a:srgbClr val="0B2C5C">
                            <a:alpha val="49015"/>
                          </a:srgbClr>
                        </a:solidFill>
                        <a:latin typeface="Times New Roman Regular" panose="02020603050405020304" charset="0"/>
                        <a:cs typeface="Times New Roman Regular" panose="02020603050405020304" charset="0"/>
                      </a:endParaRPr>
                    </a:p>
                  </p:txBody>
                </p:sp>
              </p:grpSp>
              <p:cxnSp>
                <p:nvCxnSpPr>
                  <p:cNvPr id="388" name="Curved Connector 387"/>
                  <p:cNvCxnSpPr>
                    <a:stCxn id="386" idx="1"/>
                  </p:cNvCxnSpPr>
                  <p:nvPr/>
                </p:nvCxnSpPr>
                <p:spPr>
                  <a:xfrm rot="10800000" flipH="1" flipV="1">
                    <a:off x="1231" y="2394"/>
                    <a:ext cx="1324" cy="1667"/>
                  </a:xfrm>
                  <a:prstGeom prst="curvedConnector4">
                    <a:avLst>
                      <a:gd name="adj1" fmla="val -28153"/>
                      <a:gd name="adj2" fmla="val 57761"/>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64" name="Curved Connector 363"/>
                  <p:cNvCxnSpPr>
                    <a:stCxn id="339" idx="1"/>
                  </p:cNvCxnSpPr>
                  <p:nvPr/>
                </p:nvCxnSpPr>
                <p:spPr>
                  <a:xfrm rot="10800000" flipH="1" flipV="1">
                    <a:off x="2531" y="2963"/>
                    <a:ext cx="1284" cy="1890"/>
                  </a:xfrm>
                  <a:prstGeom prst="curvedConnector4">
                    <a:avLst>
                      <a:gd name="adj1" fmla="val -29047"/>
                      <a:gd name="adj2" fmla="val 56446"/>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65" name="Group 364"/>
                  <p:cNvGrpSpPr/>
                  <p:nvPr/>
                </p:nvGrpSpPr>
                <p:grpSpPr>
                  <a:xfrm>
                    <a:off x="455" y="2136"/>
                    <a:ext cx="5112" cy="6111"/>
                    <a:chOff x="289164" y="1356323"/>
                    <a:chExt cx="3246120" cy="3880276"/>
                  </a:xfrm>
                </p:grpSpPr>
                <p:grpSp>
                  <p:nvGrpSpPr>
                    <p:cNvPr id="366" name="Group 365"/>
                    <p:cNvGrpSpPr/>
                    <p:nvPr/>
                  </p:nvGrpSpPr>
                  <p:grpSpPr>
                    <a:xfrm>
                      <a:off x="289164" y="2058170"/>
                      <a:ext cx="3246120" cy="3178429"/>
                      <a:chOff x="824231" y="1806554"/>
                      <a:chExt cx="4716195" cy="4048382"/>
                    </a:xfrm>
                  </p:grpSpPr>
                  <p:cxnSp>
                    <p:nvCxnSpPr>
                      <p:cNvPr id="385" name="Curved Connector 384"/>
                      <p:cNvCxnSpPr>
                        <a:stCxn id="374" idx="3"/>
                        <a:endCxn id="352" idx="1"/>
                      </p:cNvCxnSpPr>
                      <p:nvPr/>
                    </p:nvCxnSpPr>
                    <p:spPr>
                      <a:xfrm flipV="1">
                        <a:off x="2516860" y="2206318"/>
                        <a:ext cx="518344" cy="614334"/>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80" name="Curved Connector 379"/>
                      <p:cNvCxnSpPr>
                        <a:stCxn id="368" idx="3"/>
                        <a:endCxn id="344" idx="0"/>
                      </p:cNvCxnSpPr>
                      <p:nvPr/>
                    </p:nvCxnSpPr>
                    <p:spPr>
                      <a:xfrm flipH="1">
                        <a:off x="4652668" y="4557240"/>
                        <a:ext cx="770167" cy="861059"/>
                      </a:xfrm>
                      <a:prstGeom prst="curvedConnector4">
                        <a:avLst>
                          <a:gd name="adj1" fmla="val -43124"/>
                          <a:gd name="adj2" fmla="val 65038"/>
                        </a:avLst>
                      </a:prstGeom>
                      <a:solidFill>
                        <a:srgbClr val="FFFEDD">
                          <a:alpha val="50155"/>
                        </a:srgbClr>
                      </a:solidFill>
                      <a:ln>
                        <a:solidFill>
                          <a:schemeClr val="accent1">
                            <a:alpha val="50227"/>
                          </a:schemeClr>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82" name="Curved Connector 381"/>
                      <p:cNvCxnSpPr>
                        <a:stCxn id="369" idx="3"/>
                        <a:endCxn id="353" idx="1"/>
                      </p:cNvCxnSpPr>
                      <p:nvPr/>
                    </p:nvCxnSpPr>
                    <p:spPr>
                      <a:xfrm flipH="1" flipV="1">
                        <a:off x="1459349" y="3925377"/>
                        <a:ext cx="1057510" cy="644918"/>
                      </a:xfrm>
                      <a:prstGeom prst="curvedConnector5">
                        <a:avLst>
                          <a:gd name="adj1" fmla="val -31406"/>
                          <a:gd name="adj2" fmla="val 49856"/>
                          <a:gd name="adj3" fmla="val 131406"/>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77" name="Curved Connector 376"/>
                      <p:cNvCxnSpPr>
                        <a:stCxn id="375" idx="3"/>
                        <a:endCxn id="348" idx="1"/>
                      </p:cNvCxnSpPr>
                      <p:nvPr/>
                    </p:nvCxnSpPr>
                    <p:spPr>
                      <a:xfrm>
                        <a:off x="3862053" y="2015467"/>
                        <a:ext cx="622353" cy="935116"/>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79" name="Curved Connector 378"/>
                      <p:cNvCxnSpPr>
                        <a:stCxn id="370" idx="3"/>
                        <a:endCxn id="350" idx="1"/>
                      </p:cNvCxnSpPr>
                      <p:nvPr/>
                    </p:nvCxnSpPr>
                    <p:spPr>
                      <a:xfrm flipH="1">
                        <a:off x="4739512" y="2753189"/>
                        <a:ext cx="549692" cy="1159019"/>
                      </a:xfrm>
                      <a:prstGeom prst="curvedConnector5">
                        <a:avLst>
                          <a:gd name="adj1" fmla="val -60420"/>
                          <a:gd name="adj2" fmla="val 49920"/>
                          <a:gd name="adj3" fmla="val 160420"/>
                        </a:avLst>
                      </a:prstGeom>
                      <a:solidFill>
                        <a:srgbClr val="FFFEDD">
                          <a:alpha val="50155"/>
                        </a:srgbClr>
                      </a:solidFill>
                      <a:ln>
                        <a:solidFill>
                          <a:schemeClr val="accent1">
                            <a:alpha val="50227"/>
                          </a:schemeClr>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81" name="Curved Connector 380"/>
                      <p:cNvCxnSpPr>
                        <a:stCxn id="376" idx="3"/>
                        <a:endCxn id="351" idx="1"/>
                      </p:cNvCxnSpPr>
                      <p:nvPr/>
                    </p:nvCxnSpPr>
                    <p:spPr>
                      <a:xfrm flipH="1" flipV="1">
                        <a:off x="1669368" y="3018822"/>
                        <a:ext cx="641202" cy="700933"/>
                      </a:xfrm>
                      <a:prstGeom prst="curvedConnector5">
                        <a:avLst>
                          <a:gd name="adj1" fmla="val -53693"/>
                          <a:gd name="adj2" fmla="val 49860"/>
                          <a:gd name="adj3" fmla="val 153603"/>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78" name="Curved Connector 377"/>
                      <p:cNvCxnSpPr>
                        <a:stCxn id="373" idx="3"/>
                        <a:endCxn id="343" idx="1"/>
                      </p:cNvCxnSpPr>
                      <p:nvPr/>
                    </p:nvCxnSpPr>
                    <p:spPr>
                      <a:xfrm flipH="1">
                        <a:off x="4484406" y="3706357"/>
                        <a:ext cx="1056020" cy="1064279"/>
                      </a:xfrm>
                      <a:prstGeom prst="curvedConnector5">
                        <a:avLst>
                          <a:gd name="adj1" fmla="val -31451"/>
                          <a:gd name="adj2" fmla="val 47541"/>
                          <a:gd name="adj3" fmla="val 131451"/>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67" name="Group 366"/>
                      <p:cNvGrpSpPr/>
                      <p:nvPr/>
                    </p:nvGrpSpPr>
                    <p:grpSpPr>
                      <a:xfrm>
                        <a:off x="824231" y="1806554"/>
                        <a:ext cx="4716195" cy="3825717"/>
                        <a:chOff x="1332468" y="2314832"/>
                        <a:chExt cx="5451390" cy="3620535"/>
                      </a:xfrm>
                    </p:grpSpPr>
                    <p:sp>
                      <p:nvSpPr>
                        <p:cNvPr id="368" name="Rounded Rectangle 367"/>
                        <p:cNvSpPr/>
                        <p:nvPr/>
                      </p:nvSpPr>
                      <p:spPr>
                        <a:xfrm>
                          <a:off x="4775884" y="4672915"/>
                          <a:ext cx="1872052" cy="490154"/>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l-GR" sz="800" dirty="0">
                              <a:solidFill>
                                <a:srgbClr val="0B2C5C"/>
                              </a:solidFill>
                              <a:latin typeface="Times New Roman Regular" panose="02020603050405020304" charset="0"/>
                              <a:cs typeface="Times New Roman Regular" panose="02020603050405020304" charset="0"/>
                            </a:rPr>
                            <a:t>α-</a:t>
                          </a:r>
                          <a:r>
                            <a:rPr lang="en-GB" sz="800" dirty="0">
                              <a:solidFill>
                                <a:srgbClr val="0B2C5C"/>
                              </a:solidFill>
                              <a:latin typeface="Times New Roman Regular" panose="02020603050405020304" charset="0"/>
                              <a:cs typeface="Times New Roman Regular" panose="02020603050405020304" charset="0"/>
                            </a:rPr>
                            <a:t>Ketoglutaric acid</a:t>
                          </a:r>
                          <a:endParaRPr lang="en-GB" sz="800" dirty="0">
                            <a:solidFill>
                              <a:srgbClr val="0B2C5C"/>
                            </a:solidFill>
                            <a:latin typeface="Times New Roman Regular" panose="02020603050405020304" charset="0"/>
                            <a:cs typeface="Times New Roman Regular" panose="02020603050405020304" charset="0"/>
                          </a:endParaRPr>
                        </a:p>
                      </p:txBody>
                    </p:sp>
                    <p:sp>
                      <p:nvSpPr>
                        <p:cNvPr id="369" name="Rounded Rectangle 368"/>
                        <p:cNvSpPr/>
                        <p:nvPr/>
                      </p:nvSpPr>
                      <p:spPr>
                        <a:xfrm>
                          <a:off x="1571367" y="4732639"/>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Fumarate</a:t>
                          </a:r>
                          <a:endParaRPr lang="en-GB" sz="800" dirty="0">
                            <a:solidFill>
                              <a:srgbClr val="0B2C5C"/>
                            </a:solidFill>
                            <a:latin typeface="Times New Roman Regular" panose="02020603050405020304" charset="0"/>
                            <a:cs typeface="Times New Roman Regular" panose="02020603050405020304" charset="0"/>
                          </a:endParaRPr>
                        </a:p>
                      </p:txBody>
                    </p:sp>
                    <p:sp>
                      <p:nvSpPr>
                        <p:cNvPr id="370" name="Rounded Rectangle 369"/>
                        <p:cNvSpPr/>
                        <p:nvPr/>
                      </p:nvSpPr>
                      <p:spPr>
                        <a:xfrm>
                          <a:off x="4775884" y="3012988"/>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Cis-aconitate</a:t>
                          </a:r>
                          <a:endParaRPr lang="en-GB" sz="800" dirty="0">
                            <a:solidFill>
                              <a:srgbClr val="0B2C5C"/>
                            </a:solidFill>
                            <a:latin typeface="Times New Roman Regular" panose="02020603050405020304" charset="0"/>
                            <a:cs typeface="Times New Roman Regular" panose="02020603050405020304" charset="0"/>
                          </a:endParaRPr>
                        </a:p>
                      </p:txBody>
                    </p:sp>
                    <p:sp>
                      <p:nvSpPr>
                        <p:cNvPr id="371" name="Rounded Rectangle 370"/>
                        <p:cNvSpPr/>
                        <p:nvPr/>
                      </p:nvSpPr>
                      <p:spPr>
                        <a:xfrm>
                          <a:off x="4108620" y="5525531"/>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Succinyl CoA</a:t>
                          </a:r>
                          <a:endParaRPr lang="en-GB" sz="800" dirty="0">
                            <a:solidFill>
                              <a:srgbClr val="0B2C5C"/>
                            </a:solidFill>
                            <a:latin typeface="Times New Roman Regular" panose="02020603050405020304" charset="0"/>
                            <a:cs typeface="Times New Roman Regular" panose="02020603050405020304" charset="0"/>
                          </a:endParaRPr>
                        </a:p>
                      </p:txBody>
                    </p:sp>
                    <p:sp>
                      <p:nvSpPr>
                        <p:cNvPr id="372" name="Rounded Rectangle 371"/>
                        <p:cNvSpPr/>
                        <p:nvPr/>
                      </p:nvSpPr>
                      <p:spPr>
                        <a:xfrm>
                          <a:off x="2222156" y="5539950"/>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Succinate</a:t>
                          </a:r>
                          <a:endParaRPr lang="en-GB" sz="800" dirty="0">
                            <a:solidFill>
                              <a:srgbClr val="0B2C5C"/>
                            </a:solidFill>
                            <a:latin typeface="Times New Roman Regular" panose="02020603050405020304" charset="0"/>
                            <a:cs typeface="Times New Roman Regular" panose="02020603050405020304" charset="0"/>
                          </a:endParaRPr>
                        </a:p>
                      </p:txBody>
                    </p:sp>
                    <p:sp>
                      <p:nvSpPr>
                        <p:cNvPr id="373" name="Rounded Rectangle 372"/>
                        <p:cNvSpPr/>
                        <p:nvPr/>
                      </p:nvSpPr>
                      <p:spPr>
                        <a:xfrm>
                          <a:off x="5066269" y="3915036"/>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err="1">
                              <a:solidFill>
                                <a:srgbClr val="0B2C5C"/>
                              </a:solidFill>
                              <a:latin typeface="Times New Roman Regular" panose="02020603050405020304" charset="0"/>
                              <a:cs typeface="Times New Roman Regular" panose="02020603050405020304" charset="0"/>
                            </a:rPr>
                            <a:t>Isocitric</a:t>
                          </a:r>
                          <a:r>
                            <a:rPr lang="en-GB" sz="800" dirty="0">
                              <a:solidFill>
                                <a:srgbClr val="0B2C5C"/>
                              </a:solidFill>
                              <a:latin typeface="Times New Roman Regular" panose="02020603050405020304" charset="0"/>
                              <a:cs typeface="Times New Roman Regular" panose="02020603050405020304" charset="0"/>
                            </a:rPr>
                            <a:t> acid</a:t>
                          </a:r>
                          <a:endParaRPr lang="en-GB" sz="800" dirty="0">
                            <a:solidFill>
                              <a:srgbClr val="0B2C5C"/>
                            </a:solidFill>
                            <a:latin typeface="Times New Roman Regular" panose="02020603050405020304" charset="0"/>
                            <a:cs typeface="Times New Roman Regular" panose="02020603050405020304" charset="0"/>
                          </a:endParaRPr>
                        </a:p>
                      </p:txBody>
                    </p:sp>
                    <p:sp>
                      <p:nvSpPr>
                        <p:cNvPr id="374" name="Rounded Rectangle 373"/>
                        <p:cNvSpPr/>
                        <p:nvPr/>
                      </p:nvSpPr>
                      <p:spPr>
                        <a:xfrm>
                          <a:off x="1571367" y="3076833"/>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Oxaloacetate</a:t>
                          </a:r>
                          <a:endParaRPr lang="en-GB" sz="800" dirty="0">
                            <a:solidFill>
                              <a:srgbClr val="0B2C5C"/>
                            </a:solidFill>
                            <a:latin typeface="Times New Roman Regular" panose="02020603050405020304" charset="0"/>
                            <a:cs typeface="Times New Roman Regular" panose="02020603050405020304" charset="0"/>
                          </a:endParaRPr>
                        </a:p>
                      </p:txBody>
                    </p:sp>
                    <p:sp>
                      <p:nvSpPr>
                        <p:cNvPr id="375" name="Rounded Rectangle 374"/>
                        <p:cNvSpPr/>
                        <p:nvPr/>
                      </p:nvSpPr>
                      <p:spPr>
                        <a:xfrm>
                          <a:off x="3126259" y="2314832"/>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Citric acid</a:t>
                          </a:r>
                          <a:endParaRPr lang="en-GB" sz="800" dirty="0">
                            <a:solidFill>
                              <a:srgbClr val="0B2C5C"/>
                            </a:solidFill>
                            <a:latin typeface="Times New Roman Regular" panose="02020603050405020304" charset="0"/>
                            <a:cs typeface="Times New Roman Regular" panose="02020603050405020304" charset="0"/>
                          </a:endParaRPr>
                        </a:p>
                      </p:txBody>
                    </p:sp>
                    <p:sp>
                      <p:nvSpPr>
                        <p:cNvPr id="376" name="Rounded Rectangle 375"/>
                        <p:cNvSpPr/>
                        <p:nvPr/>
                      </p:nvSpPr>
                      <p:spPr>
                        <a:xfrm>
                          <a:off x="1332468" y="3927535"/>
                          <a:ext cx="1717705" cy="395195"/>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Malate</a:t>
                          </a:r>
                          <a:endParaRPr lang="en-GB" sz="800" dirty="0">
                            <a:solidFill>
                              <a:srgbClr val="0B2C5C"/>
                            </a:solidFill>
                            <a:latin typeface="Times New Roman Regular" panose="02020603050405020304" charset="0"/>
                            <a:cs typeface="Times New Roman Regular" panose="02020603050405020304" charset="0"/>
                          </a:endParaRPr>
                        </a:p>
                      </p:txBody>
                    </p:sp>
                  </p:grpSp>
                  <p:cxnSp>
                    <p:nvCxnSpPr>
                      <p:cNvPr id="383" name="Curved Connector 382"/>
                      <p:cNvCxnSpPr/>
                      <p:nvPr/>
                    </p:nvCxnSpPr>
                    <p:spPr>
                      <a:xfrm rot="5400000" flipH="1">
                        <a:off x="1578834" y="4874199"/>
                        <a:ext cx="848464" cy="667683"/>
                      </a:xfrm>
                      <a:prstGeom prst="curvedConnector4">
                        <a:avLst>
                          <a:gd name="adj1" fmla="val -34317"/>
                          <a:gd name="adj2" fmla="val 16102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84" name="Curved Connector 383"/>
                      <p:cNvCxnSpPr>
                        <a:stCxn id="371" idx="3"/>
                        <a:endCxn id="349" idx="2"/>
                      </p:cNvCxnSpPr>
                      <p:nvPr/>
                    </p:nvCxnSpPr>
                    <p:spPr>
                      <a:xfrm flipH="1">
                        <a:off x="2983879" y="5408336"/>
                        <a:ext cx="1728219" cy="446600"/>
                      </a:xfrm>
                      <a:prstGeom prst="curvedConnector4">
                        <a:avLst>
                          <a:gd name="adj1" fmla="val -19921"/>
                          <a:gd name="adj2" fmla="val 15664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sp>
                  <p:nvSpPr>
                    <p:cNvPr id="386" name="Rounded Rectangle 385"/>
                    <p:cNvSpPr/>
                    <p:nvPr/>
                  </p:nvSpPr>
                  <p:spPr>
                    <a:xfrm>
                      <a:off x="782008" y="1356323"/>
                      <a:ext cx="1022767" cy="328040"/>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Acetyl CoA</a:t>
                      </a:r>
                      <a:endParaRPr lang="en-GB" sz="800" dirty="0">
                        <a:solidFill>
                          <a:srgbClr val="0B2C5C"/>
                        </a:solidFill>
                        <a:latin typeface="Times New Roman Regular" panose="02020603050405020304" charset="0"/>
                        <a:cs typeface="Times New Roman Regular" panose="02020603050405020304" charset="0"/>
                      </a:endParaRPr>
                    </a:p>
                  </p:txBody>
                </p:sp>
              </p:grpSp>
            </p:grpSp>
          </p:grpSp>
          <p:grpSp>
            <p:nvGrpSpPr>
              <p:cNvPr id="390" name="Group 389"/>
              <p:cNvGrpSpPr/>
              <p:nvPr/>
            </p:nvGrpSpPr>
            <p:grpSpPr>
              <a:xfrm>
                <a:off x="11105" y="4219"/>
                <a:ext cx="6648" cy="4036"/>
                <a:chOff x="10980" y="4156"/>
                <a:chExt cx="6648" cy="4036"/>
              </a:xfrm>
            </p:grpSpPr>
            <p:sp>
              <p:nvSpPr>
                <p:cNvPr id="391" name="Curved Right Arrow 390"/>
                <p:cNvSpPr/>
                <p:nvPr/>
              </p:nvSpPr>
              <p:spPr>
                <a:xfrm rot="11940000">
                  <a:off x="11598" y="4864"/>
                  <a:ext cx="248" cy="391"/>
                </a:xfrm>
                <a:prstGeom prst="curvedRightArrow">
                  <a:avLst/>
                </a:prstGeom>
                <a:solidFill>
                  <a:srgbClr val="E74949"/>
                </a:solidFill>
                <a:ln>
                  <a:solidFill>
                    <a:srgbClr val="E74949"/>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grpSp>
              <p:nvGrpSpPr>
                <p:cNvPr id="392" name="Group 391"/>
                <p:cNvGrpSpPr/>
                <p:nvPr/>
              </p:nvGrpSpPr>
              <p:grpSpPr>
                <a:xfrm>
                  <a:off x="10980" y="4156"/>
                  <a:ext cx="6648" cy="4036"/>
                  <a:chOff x="10980" y="4156"/>
                  <a:chExt cx="6648" cy="4036"/>
                </a:xfrm>
              </p:grpSpPr>
              <p:sp>
                <p:nvSpPr>
                  <p:cNvPr id="393" name="Curved Right Arrow 392"/>
                  <p:cNvSpPr/>
                  <p:nvPr/>
                </p:nvSpPr>
                <p:spPr>
                  <a:xfrm rot="2640000" flipH="1">
                    <a:off x="16787" y="4435"/>
                    <a:ext cx="163" cy="544"/>
                  </a:xfrm>
                  <a:prstGeom prst="curvedRightArrow">
                    <a:avLst/>
                  </a:prstGeom>
                  <a:solidFill>
                    <a:srgbClr val="219BBE"/>
                  </a:solidFill>
                  <a:ln>
                    <a:solidFill>
                      <a:srgbClr val="1093BA"/>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394" name="Curved Right Arrow 393"/>
                  <p:cNvSpPr/>
                  <p:nvPr/>
                </p:nvSpPr>
                <p:spPr>
                  <a:xfrm rot="1740000">
                    <a:off x="16550" y="6113"/>
                    <a:ext cx="248" cy="391"/>
                  </a:xfrm>
                  <a:prstGeom prst="curvedRightArrow">
                    <a:avLst/>
                  </a:prstGeom>
                  <a:solidFill>
                    <a:srgbClr val="E74949"/>
                  </a:solidFill>
                  <a:ln>
                    <a:solidFill>
                      <a:srgbClr val="E74949"/>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396" name="Curved Right Arrow 395"/>
                  <p:cNvSpPr/>
                  <p:nvPr/>
                </p:nvSpPr>
                <p:spPr>
                  <a:xfrm rot="12840000" flipH="1">
                    <a:off x="11592" y="7497"/>
                    <a:ext cx="210" cy="418"/>
                  </a:xfrm>
                  <a:prstGeom prst="curvedRightArrow">
                    <a:avLst/>
                  </a:prstGeom>
                  <a:solidFill>
                    <a:srgbClr val="713AAC"/>
                  </a:solidFill>
                  <a:ln>
                    <a:solidFill>
                      <a:srgbClr val="743EAE"/>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397" name="Text Box 396"/>
                  <p:cNvSpPr txBox="1"/>
                  <p:nvPr/>
                </p:nvSpPr>
                <p:spPr>
                  <a:xfrm rot="960000">
                    <a:off x="16620" y="6536"/>
                    <a:ext cx="933" cy="146"/>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NADH</a:t>
                    </a:r>
                    <a:endParaRPr lang="en-US" sz="550">
                      <a:solidFill>
                        <a:srgbClr val="E94B4B"/>
                      </a:solidFill>
                      <a:latin typeface="Times New Roman Regular" panose="02020603050405020304" charset="0"/>
                      <a:cs typeface="Times New Roman Regular" panose="02020603050405020304" charset="0"/>
                    </a:endParaRPr>
                  </a:p>
                </p:txBody>
              </p:sp>
              <p:sp>
                <p:nvSpPr>
                  <p:cNvPr id="398" name="Text Box 397"/>
                  <p:cNvSpPr txBox="1"/>
                  <p:nvPr/>
                </p:nvSpPr>
                <p:spPr>
                  <a:xfrm rot="780000">
                    <a:off x="16807" y="6179"/>
                    <a:ext cx="821" cy="154"/>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a:t>
                    </a:r>
                    <a:r>
                      <a:rPr lang="en-US" sz="550" baseline="30000">
                        <a:solidFill>
                          <a:srgbClr val="E94B4B"/>
                        </a:solidFill>
                        <a:latin typeface="Times New Roman Regular" panose="02020603050405020304" charset="0"/>
                        <a:cs typeface="Times New Roman Regular" panose="02020603050405020304" charset="0"/>
                      </a:rPr>
                      <a:t>+</a:t>
                    </a:r>
                    <a:endParaRPr lang="en-US" sz="550" baseline="30000">
                      <a:solidFill>
                        <a:srgbClr val="E94B4B"/>
                      </a:solidFill>
                      <a:latin typeface="Times New Roman Regular" panose="02020603050405020304" charset="0"/>
                      <a:cs typeface="Times New Roman Regular" panose="02020603050405020304" charset="0"/>
                    </a:endParaRPr>
                  </a:p>
                </p:txBody>
              </p:sp>
              <p:sp>
                <p:nvSpPr>
                  <p:cNvPr id="399" name="Text Box 398"/>
                  <p:cNvSpPr txBox="1"/>
                  <p:nvPr/>
                </p:nvSpPr>
                <p:spPr>
                  <a:xfrm rot="21240000">
                    <a:off x="16710" y="4156"/>
                    <a:ext cx="854" cy="170"/>
                  </a:xfrm>
                  <a:prstGeom prst="rect">
                    <a:avLst/>
                  </a:prstGeom>
                  <a:noFill/>
                </p:spPr>
                <p:txBody>
                  <a:bodyPr wrap="square" rtlCol="0">
                    <a:noAutofit/>
                  </a:bodyPr>
                  <a:lstStyle/>
                  <a:p>
                    <a:pPr algn="ctr"/>
                    <a:r>
                      <a:rPr lang="en-US" sz="550">
                        <a:solidFill>
                          <a:srgbClr val="1D99BC"/>
                        </a:solidFill>
                        <a:latin typeface="Times New Roman Regular" panose="02020603050405020304" charset="0"/>
                        <a:cs typeface="Times New Roman Regular" panose="02020603050405020304" charset="0"/>
                      </a:rPr>
                      <a:t>H</a:t>
                    </a:r>
                    <a:r>
                      <a:rPr lang="en-US" sz="550" baseline="-25000">
                        <a:solidFill>
                          <a:srgbClr val="1D99BC"/>
                        </a:solidFill>
                        <a:latin typeface="Times New Roman Regular" panose="02020603050405020304" charset="0"/>
                        <a:cs typeface="Times New Roman Regular" panose="02020603050405020304" charset="0"/>
                      </a:rPr>
                      <a:t>2</a:t>
                    </a:r>
                    <a:r>
                      <a:rPr lang="en-US" sz="550">
                        <a:solidFill>
                          <a:srgbClr val="1D99BC"/>
                        </a:solidFill>
                        <a:latin typeface="Times New Roman Regular" panose="02020603050405020304" charset="0"/>
                        <a:cs typeface="Times New Roman Regular" panose="02020603050405020304" charset="0"/>
                      </a:rPr>
                      <a:t>O</a:t>
                    </a:r>
                    <a:endParaRPr lang="en-US" sz="550" baseline="30000">
                      <a:solidFill>
                        <a:srgbClr val="1D99BC"/>
                      </a:solidFill>
                      <a:latin typeface="Times New Roman Regular" panose="02020603050405020304" charset="0"/>
                      <a:cs typeface="Times New Roman Regular" panose="02020603050405020304" charset="0"/>
                    </a:endParaRPr>
                  </a:p>
                </p:txBody>
              </p:sp>
              <p:sp>
                <p:nvSpPr>
                  <p:cNvPr id="400" name="Text Box 399"/>
                  <p:cNvSpPr txBox="1"/>
                  <p:nvPr/>
                </p:nvSpPr>
                <p:spPr>
                  <a:xfrm rot="21060000">
                    <a:off x="11466" y="7883"/>
                    <a:ext cx="953" cy="309"/>
                  </a:xfrm>
                  <a:prstGeom prst="rect">
                    <a:avLst/>
                  </a:prstGeom>
                  <a:noFill/>
                </p:spPr>
                <p:txBody>
                  <a:bodyPr wrap="square" rtlCol="0">
                    <a:noAutofit/>
                  </a:bodyPr>
                  <a:lstStyle/>
                  <a:p>
                    <a:pPr algn="ctr"/>
                    <a:r>
                      <a:rPr lang="en-US" sz="550">
                        <a:solidFill>
                          <a:srgbClr val="713AAC"/>
                        </a:solidFill>
                        <a:latin typeface="Times New Roman Regular" panose="02020603050405020304" charset="0"/>
                        <a:cs typeface="Times New Roman Regular" panose="02020603050405020304" charset="0"/>
                      </a:rPr>
                      <a:t>FAD</a:t>
                    </a:r>
                    <a:endParaRPr lang="en-US" sz="550" baseline="30000">
                      <a:solidFill>
                        <a:srgbClr val="713AAC"/>
                      </a:solidFill>
                      <a:latin typeface="Times New Roman Regular" panose="02020603050405020304" charset="0"/>
                      <a:cs typeface="Times New Roman Regular" panose="02020603050405020304" charset="0"/>
                    </a:endParaRPr>
                  </a:p>
                </p:txBody>
              </p:sp>
              <p:sp>
                <p:nvSpPr>
                  <p:cNvPr id="404" name="Curved Right Arrow 403"/>
                  <p:cNvSpPr/>
                  <p:nvPr/>
                </p:nvSpPr>
                <p:spPr>
                  <a:xfrm rot="1740000">
                    <a:off x="16309" y="7324"/>
                    <a:ext cx="248" cy="391"/>
                  </a:xfrm>
                  <a:prstGeom prst="curvedRightArrow">
                    <a:avLst/>
                  </a:prstGeom>
                  <a:solidFill>
                    <a:srgbClr val="E74949"/>
                  </a:solidFill>
                  <a:ln>
                    <a:solidFill>
                      <a:srgbClr val="E74949"/>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405" name="Text Box 404"/>
                  <p:cNvSpPr txBox="1"/>
                  <p:nvPr/>
                </p:nvSpPr>
                <p:spPr>
                  <a:xfrm rot="960000">
                    <a:off x="16356" y="7671"/>
                    <a:ext cx="933" cy="146"/>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NADH</a:t>
                    </a:r>
                    <a:endParaRPr lang="en-US" sz="550">
                      <a:solidFill>
                        <a:srgbClr val="E94B4B"/>
                      </a:solidFill>
                      <a:latin typeface="Times New Roman Regular" panose="02020603050405020304" charset="0"/>
                      <a:cs typeface="Times New Roman Regular" panose="02020603050405020304" charset="0"/>
                    </a:endParaRPr>
                  </a:p>
                </p:txBody>
              </p:sp>
              <p:sp>
                <p:nvSpPr>
                  <p:cNvPr id="406" name="Text Box 405"/>
                  <p:cNvSpPr txBox="1"/>
                  <p:nvPr/>
                </p:nvSpPr>
                <p:spPr>
                  <a:xfrm rot="780000">
                    <a:off x="16566" y="7390"/>
                    <a:ext cx="821" cy="154"/>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a:t>
                    </a:r>
                    <a:r>
                      <a:rPr lang="en-US" sz="550" baseline="30000">
                        <a:solidFill>
                          <a:srgbClr val="E94B4B"/>
                        </a:solidFill>
                        <a:latin typeface="Times New Roman Regular" panose="02020603050405020304" charset="0"/>
                        <a:cs typeface="Times New Roman Regular" panose="02020603050405020304" charset="0"/>
                      </a:rPr>
                      <a:t>+</a:t>
                    </a:r>
                    <a:endParaRPr lang="en-US" sz="550" baseline="30000">
                      <a:solidFill>
                        <a:srgbClr val="E94B4B"/>
                      </a:solidFill>
                      <a:latin typeface="Times New Roman Regular" panose="02020603050405020304" charset="0"/>
                      <a:cs typeface="Times New Roman Regular" panose="02020603050405020304" charset="0"/>
                    </a:endParaRPr>
                  </a:p>
                </p:txBody>
              </p:sp>
              <p:sp>
                <p:nvSpPr>
                  <p:cNvPr id="407" name="Curved Right Arrow 406"/>
                  <p:cNvSpPr/>
                  <p:nvPr/>
                </p:nvSpPr>
                <p:spPr>
                  <a:xfrm rot="12720000" flipH="1">
                    <a:off x="11381" y="6007"/>
                    <a:ext cx="242" cy="617"/>
                  </a:xfrm>
                  <a:prstGeom prst="curvedRightArrow">
                    <a:avLst/>
                  </a:prstGeom>
                  <a:solidFill>
                    <a:srgbClr val="219BBE"/>
                  </a:solidFill>
                  <a:ln>
                    <a:solidFill>
                      <a:srgbClr val="1093BA"/>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408" name="Text Box 407"/>
                  <p:cNvSpPr txBox="1"/>
                  <p:nvPr/>
                </p:nvSpPr>
                <p:spPr>
                  <a:xfrm rot="21240000">
                    <a:off x="11163" y="6545"/>
                    <a:ext cx="854" cy="170"/>
                  </a:xfrm>
                  <a:prstGeom prst="rect">
                    <a:avLst/>
                  </a:prstGeom>
                  <a:noFill/>
                </p:spPr>
                <p:txBody>
                  <a:bodyPr wrap="square" rtlCol="0">
                    <a:noAutofit/>
                  </a:bodyPr>
                  <a:lstStyle/>
                  <a:p>
                    <a:pPr algn="ctr"/>
                    <a:r>
                      <a:rPr lang="en-US" sz="550">
                        <a:solidFill>
                          <a:srgbClr val="1D99BC"/>
                        </a:solidFill>
                        <a:latin typeface="Times New Roman Regular" panose="02020603050405020304" charset="0"/>
                        <a:cs typeface="Times New Roman Regular" panose="02020603050405020304" charset="0"/>
                      </a:rPr>
                      <a:t>H</a:t>
                    </a:r>
                    <a:r>
                      <a:rPr lang="en-US" sz="550" baseline="-25000">
                        <a:solidFill>
                          <a:srgbClr val="1D99BC"/>
                        </a:solidFill>
                        <a:latin typeface="Times New Roman Regular" panose="02020603050405020304" charset="0"/>
                        <a:cs typeface="Times New Roman Regular" panose="02020603050405020304" charset="0"/>
                      </a:rPr>
                      <a:t>2</a:t>
                    </a:r>
                    <a:r>
                      <a:rPr lang="en-US" sz="550">
                        <a:solidFill>
                          <a:srgbClr val="1D99BC"/>
                        </a:solidFill>
                        <a:latin typeface="Times New Roman Regular" panose="02020603050405020304" charset="0"/>
                        <a:cs typeface="Times New Roman Regular" panose="02020603050405020304" charset="0"/>
                      </a:rPr>
                      <a:t>O</a:t>
                    </a:r>
                    <a:endParaRPr lang="en-US" sz="550" baseline="30000">
                      <a:solidFill>
                        <a:srgbClr val="1D99BC"/>
                      </a:solidFill>
                      <a:latin typeface="Times New Roman Regular" panose="02020603050405020304" charset="0"/>
                      <a:cs typeface="Times New Roman Regular" panose="02020603050405020304" charset="0"/>
                    </a:endParaRPr>
                  </a:p>
                </p:txBody>
              </p:sp>
              <p:sp>
                <p:nvSpPr>
                  <p:cNvPr id="409" name="Text Box 408"/>
                  <p:cNvSpPr txBox="1"/>
                  <p:nvPr/>
                </p:nvSpPr>
                <p:spPr>
                  <a:xfrm>
                    <a:off x="11035" y="4663"/>
                    <a:ext cx="933" cy="146"/>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NADH</a:t>
                    </a:r>
                    <a:endParaRPr lang="en-US" sz="550">
                      <a:solidFill>
                        <a:srgbClr val="E94B4B"/>
                      </a:solidFill>
                      <a:latin typeface="Times New Roman Regular" panose="02020603050405020304" charset="0"/>
                      <a:cs typeface="Times New Roman Regular" panose="02020603050405020304" charset="0"/>
                    </a:endParaRPr>
                  </a:p>
                </p:txBody>
              </p:sp>
              <p:sp>
                <p:nvSpPr>
                  <p:cNvPr id="410" name="Text Box 409"/>
                  <p:cNvSpPr txBox="1"/>
                  <p:nvPr/>
                </p:nvSpPr>
                <p:spPr>
                  <a:xfrm>
                    <a:off x="10980" y="4997"/>
                    <a:ext cx="719" cy="240"/>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a:t>
                    </a:r>
                    <a:r>
                      <a:rPr lang="en-US" sz="550" baseline="30000">
                        <a:solidFill>
                          <a:srgbClr val="E94B4B"/>
                        </a:solidFill>
                        <a:latin typeface="Times New Roman Regular" panose="02020603050405020304" charset="0"/>
                        <a:cs typeface="Times New Roman Regular" panose="02020603050405020304" charset="0"/>
                      </a:rPr>
                      <a:t>+</a:t>
                    </a:r>
                    <a:endParaRPr lang="en-US" sz="550" baseline="30000">
                      <a:solidFill>
                        <a:srgbClr val="E94B4B"/>
                      </a:solidFill>
                      <a:latin typeface="Times New Roman Regular" panose="02020603050405020304" charset="0"/>
                      <a:cs typeface="Times New Roman Regular" panose="02020603050405020304" charset="0"/>
                    </a:endParaRPr>
                  </a:p>
                </p:txBody>
              </p:sp>
            </p:grpSp>
          </p:grpSp>
        </p:grpSp>
        <p:sp>
          <p:nvSpPr>
            <p:cNvPr id="7" name="Curved Right Arrow 6"/>
            <p:cNvSpPr/>
            <p:nvPr/>
          </p:nvSpPr>
          <p:spPr>
            <a:xfrm rot="3780000">
              <a:off x="15534" y="8482"/>
              <a:ext cx="120" cy="599"/>
            </a:xfrm>
            <a:prstGeom prst="curvedRightArrow">
              <a:avLst>
                <a:gd name="adj1" fmla="val 25000"/>
                <a:gd name="adj2" fmla="val 50000"/>
                <a:gd name="adj3" fmla="val 48250"/>
              </a:avLst>
            </a:prstGeom>
            <a:solidFill>
              <a:srgbClr val="138026"/>
            </a:solidFill>
            <a:ln>
              <a:solidFill>
                <a:srgbClr val="138026"/>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8" name="Text Box 7"/>
            <p:cNvSpPr txBox="1"/>
            <p:nvPr/>
          </p:nvSpPr>
          <p:spPr>
            <a:xfrm rot="19860000">
              <a:off x="15608" y="8730"/>
              <a:ext cx="958" cy="293"/>
            </a:xfrm>
            <a:prstGeom prst="rect">
              <a:avLst/>
            </a:prstGeom>
            <a:noFill/>
          </p:spPr>
          <p:txBody>
            <a:bodyPr wrap="square" rtlCol="0">
              <a:noAutofit/>
            </a:bodyPr>
            <a:lstStyle/>
            <a:p>
              <a:pPr algn="ctr"/>
              <a:r>
                <a:rPr lang="en-US" sz="550">
                  <a:solidFill>
                    <a:srgbClr val="138026"/>
                  </a:solidFill>
                  <a:latin typeface="Times New Roman Regular" panose="02020603050405020304" charset="0"/>
                  <a:cs typeface="Times New Roman Regular" panose="02020603050405020304" charset="0"/>
                </a:rPr>
                <a:t>GDP</a:t>
              </a:r>
              <a:endParaRPr lang="en-US" sz="550" baseline="30000">
                <a:solidFill>
                  <a:srgbClr val="138026"/>
                </a:solidFill>
                <a:latin typeface="Times New Roman Regular" panose="02020603050405020304" charset="0"/>
                <a:cs typeface="Times New Roman Regular" panose="02020603050405020304" charset="0"/>
              </a:endParaRPr>
            </a:p>
          </p:txBody>
        </p:sp>
        <p:sp>
          <p:nvSpPr>
            <p:cNvPr id="10" name="Text Box 9"/>
            <p:cNvSpPr txBox="1"/>
            <p:nvPr/>
          </p:nvSpPr>
          <p:spPr>
            <a:xfrm rot="19920000">
              <a:off x="15767" y="8401"/>
              <a:ext cx="958" cy="180"/>
            </a:xfrm>
            <a:prstGeom prst="rect">
              <a:avLst/>
            </a:prstGeom>
            <a:noFill/>
          </p:spPr>
          <p:txBody>
            <a:bodyPr wrap="square" rtlCol="0">
              <a:noAutofit/>
            </a:bodyPr>
            <a:lstStyle/>
            <a:p>
              <a:pPr algn="ctr"/>
              <a:r>
                <a:rPr lang="en-US" sz="550">
                  <a:solidFill>
                    <a:srgbClr val="138026"/>
                  </a:solidFill>
                  <a:latin typeface="Times New Roman Regular" panose="02020603050405020304" charset="0"/>
                  <a:cs typeface="Times New Roman Regular" panose="02020603050405020304" charset="0"/>
                </a:rPr>
                <a:t>H</a:t>
              </a:r>
              <a:r>
                <a:rPr lang="en-US" sz="550" baseline="-25000">
                  <a:solidFill>
                    <a:srgbClr val="138026"/>
                  </a:solidFill>
                  <a:latin typeface="Times New Roman Regular" panose="02020603050405020304" charset="0"/>
                  <a:cs typeface="Times New Roman Regular" panose="02020603050405020304" charset="0"/>
                </a:rPr>
                <a:t>2</a:t>
              </a:r>
              <a:r>
                <a:rPr lang="en-US" sz="550">
                  <a:solidFill>
                    <a:srgbClr val="138026"/>
                  </a:solidFill>
                  <a:latin typeface="Times New Roman Regular" panose="02020603050405020304" charset="0"/>
                  <a:cs typeface="Times New Roman Regular" panose="02020603050405020304" charset="0"/>
                </a:rPr>
                <a:t>O</a:t>
              </a:r>
              <a:endParaRPr lang="en-US" sz="550" baseline="30000">
                <a:solidFill>
                  <a:srgbClr val="138026"/>
                </a:solidFill>
                <a:latin typeface="Times New Roman Regular" panose="02020603050405020304" charset="0"/>
                <a:cs typeface="Times New Roman Regular" panose="02020603050405020304" charset="0"/>
              </a:endParaRPr>
            </a:p>
          </p:txBody>
        </p:sp>
        <p:sp>
          <p:nvSpPr>
            <p:cNvPr id="11" name="Text Box 10"/>
            <p:cNvSpPr txBox="1"/>
            <p:nvPr/>
          </p:nvSpPr>
          <p:spPr>
            <a:xfrm rot="19980000">
              <a:off x="14948" y="8921"/>
              <a:ext cx="866" cy="349"/>
            </a:xfrm>
            <a:prstGeom prst="rect">
              <a:avLst/>
            </a:prstGeom>
            <a:noFill/>
          </p:spPr>
          <p:txBody>
            <a:bodyPr wrap="square" rtlCol="0">
              <a:noAutofit/>
            </a:bodyPr>
            <a:lstStyle/>
            <a:p>
              <a:pPr algn="ctr"/>
              <a:r>
                <a:rPr lang="en-US" sz="550">
                  <a:solidFill>
                    <a:srgbClr val="138026"/>
                  </a:solidFill>
                  <a:latin typeface="Times New Roman Regular" panose="02020603050405020304" charset="0"/>
                  <a:cs typeface="Times New Roman Regular" panose="02020603050405020304" charset="0"/>
                </a:rPr>
                <a:t>GTP</a:t>
              </a:r>
              <a:endParaRPr lang="en-US" sz="550" baseline="30000">
                <a:solidFill>
                  <a:srgbClr val="138026"/>
                </a:solidFill>
                <a:latin typeface="Times New Roman Regular" panose="02020603050405020304" charset="0"/>
                <a:cs typeface="Times New Roman Regular" panose="02020603050405020304" charset="0"/>
              </a:endParaRPr>
            </a:p>
          </p:txBody>
        </p:sp>
        <p:sp>
          <p:nvSpPr>
            <p:cNvPr id="12" name="Curved Right Arrow 11"/>
            <p:cNvSpPr/>
            <p:nvPr/>
          </p:nvSpPr>
          <p:spPr>
            <a:xfrm rot="3780000">
              <a:off x="16410" y="8656"/>
              <a:ext cx="120" cy="572"/>
            </a:xfrm>
            <a:prstGeom prst="curvedRightArrow">
              <a:avLst>
                <a:gd name="adj1" fmla="val 25000"/>
                <a:gd name="adj2" fmla="val 50000"/>
                <a:gd name="adj3" fmla="val 39944"/>
              </a:avLst>
            </a:prstGeom>
            <a:solidFill>
              <a:srgbClr val="01B420"/>
            </a:solidFill>
            <a:ln>
              <a:solidFill>
                <a:srgbClr val="01B42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13" name="Text Box 12"/>
            <p:cNvSpPr txBox="1"/>
            <p:nvPr/>
          </p:nvSpPr>
          <p:spPr>
            <a:xfrm rot="19860000">
              <a:off x="16461" y="8877"/>
              <a:ext cx="980" cy="257"/>
            </a:xfrm>
            <a:prstGeom prst="rect">
              <a:avLst/>
            </a:prstGeom>
            <a:noFill/>
          </p:spPr>
          <p:txBody>
            <a:bodyPr wrap="square" rtlCol="0">
              <a:noAutofit/>
            </a:bodyPr>
            <a:lstStyle/>
            <a:p>
              <a:pPr algn="ctr"/>
              <a:r>
                <a:rPr lang="en-US" sz="550">
                  <a:solidFill>
                    <a:srgbClr val="01B420"/>
                  </a:solidFill>
                  <a:latin typeface="Times New Roman Regular" panose="02020603050405020304" charset="0"/>
                  <a:cs typeface="Times New Roman Regular" panose="02020603050405020304" charset="0"/>
                </a:rPr>
                <a:t>GDP</a:t>
              </a:r>
              <a:endParaRPr lang="en-US" sz="550" baseline="30000">
                <a:solidFill>
                  <a:srgbClr val="01B420"/>
                </a:solidFill>
                <a:latin typeface="Times New Roman Regular" panose="02020603050405020304" charset="0"/>
                <a:cs typeface="Times New Roman Regular" panose="02020603050405020304" charset="0"/>
              </a:endParaRPr>
            </a:p>
          </p:txBody>
        </p:sp>
        <p:sp>
          <p:nvSpPr>
            <p:cNvPr id="14" name="Text Box 13"/>
            <p:cNvSpPr txBox="1"/>
            <p:nvPr/>
          </p:nvSpPr>
          <p:spPr>
            <a:xfrm rot="19920000">
              <a:off x="16648" y="8540"/>
              <a:ext cx="958" cy="180"/>
            </a:xfrm>
            <a:prstGeom prst="rect">
              <a:avLst/>
            </a:prstGeom>
            <a:noFill/>
          </p:spPr>
          <p:txBody>
            <a:bodyPr wrap="square" rtlCol="0">
              <a:noAutofit/>
            </a:bodyPr>
            <a:lstStyle/>
            <a:p>
              <a:pPr algn="ctr"/>
              <a:r>
                <a:rPr lang="en-US" sz="550">
                  <a:solidFill>
                    <a:srgbClr val="01B420"/>
                  </a:solidFill>
                  <a:latin typeface="Times New Roman Regular" panose="02020603050405020304" charset="0"/>
                  <a:cs typeface="Times New Roman Regular" panose="02020603050405020304" charset="0"/>
                </a:rPr>
                <a:t>H</a:t>
              </a:r>
              <a:r>
                <a:rPr lang="en-US" sz="550" baseline="-25000">
                  <a:solidFill>
                    <a:srgbClr val="01B420"/>
                  </a:solidFill>
                  <a:latin typeface="Times New Roman Regular" panose="02020603050405020304" charset="0"/>
                  <a:cs typeface="Times New Roman Regular" panose="02020603050405020304" charset="0"/>
                </a:rPr>
                <a:t>2</a:t>
              </a:r>
              <a:r>
                <a:rPr lang="en-US" sz="550">
                  <a:solidFill>
                    <a:srgbClr val="01B420"/>
                  </a:solidFill>
                  <a:latin typeface="Times New Roman Regular" panose="02020603050405020304" charset="0"/>
                  <a:cs typeface="Times New Roman Regular" panose="02020603050405020304" charset="0"/>
                </a:rPr>
                <a:t>O</a:t>
              </a:r>
              <a:endParaRPr lang="en-US" sz="550" baseline="30000">
                <a:solidFill>
                  <a:srgbClr val="01B420"/>
                </a:solidFill>
                <a:latin typeface="Times New Roman Regular" panose="02020603050405020304" charset="0"/>
                <a:cs typeface="Times New Roman Regular" panose="02020603050405020304" charset="0"/>
              </a:endParaRPr>
            </a:p>
          </p:txBody>
        </p:sp>
        <p:sp>
          <p:nvSpPr>
            <p:cNvPr id="15" name="Text Box 14"/>
            <p:cNvSpPr txBox="1"/>
            <p:nvPr/>
          </p:nvSpPr>
          <p:spPr>
            <a:xfrm rot="19980000">
              <a:off x="15840" y="9058"/>
              <a:ext cx="866" cy="397"/>
            </a:xfrm>
            <a:prstGeom prst="rect">
              <a:avLst/>
            </a:prstGeom>
            <a:noFill/>
          </p:spPr>
          <p:txBody>
            <a:bodyPr wrap="square" rtlCol="0">
              <a:noAutofit/>
            </a:bodyPr>
            <a:lstStyle/>
            <a:p>
              <a:pPr algn="ctr"/>
              <a:r>
                <a:rPr lang="en-US" sz="550">
                  <a:solidFill>
                    <a:srgbClr val="01B420"/>
                  </a:solidFill>
                  <a:latin typeface="Times New Roman Regular" panose="02020603050405020304" charset="0"/>
                  <a:cs typeface="Times New Roman Regular" panose="02020603050405020304" charset="0"/>
                </a:rPr>
                <a:t>GTP</a:t>
              </a:r>
              <a:endParaRPr lang="en-US" sz="550" baseline="30000">
                <a:solidFill>
                  <a:srgbClr val="01B420"/>
                </a:solidFill>
                <a:latin typeface="Times New Roman Regular" panose="02020603050405020304" charset="0"/>
                <a:cs typeface="Times New Roman Regular" panose="02020603050405020304" charset="0"/>
              </a:endParaRPr>
            </a:p>
          </p:txBody>
        </p:sp>
        <p:cxnSp>
          <p:nvCxnSpPr>
            <p:cNvPr id="16" name="Curved Connector 15"/>
            <p:cNvCxnSpPr/>
            <p:nvPr/>
          </p:nvCxnSpPr>
          <p:spPr>
            <a:xfrm flipH="1">
              <a:off x="14953" y="8337"/>
              <a:ext cx="1990" cy="484"/>
            </a:xfrm>
            <a:prstGeom prst="curvedConnector4">
              <a:avLst>
                <a:gd name="adj1" fmla="val -18863"/>
                <a:gd name="adj2" fmla="val 177455"/>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sp>
          <p:nvSpPr>
            <p:cNvPr id="17" name="Curved Right Arrow 16"/>
            <p:cNvSpPr/>
            <p:nvPr/>
          </p:nvSpPr>
          <p:spPr>
            <a:xfrm rot="3780000">
              <a:off x="17232" y="8665"/>
              <a:ext cx="120" cy="599"/>
            </a:xfrm>
            <a:prstGeom prst="curvedRightArrow">
              <a:avLst>
                <a:gd name="adj1" fmla="val 25000"/>
                <a:gd name="adj2" fmla="val 50000"/>
                <a:gd name="adj3" fmla="val 39933"/>
              </a:avLst>
            </a:prstGeom>
            <a:solidFill>
              <a:srgbClr val="66F35E"/>
            </a:solidFill>
            <a:ln>
              <a:solidFill>
                <a:srgbClr val="6CF26A"/>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18" name="Text Box 17"/>
            <p:cNvSpPr txBox="1"/>
            <p:nvPr/>
          </p:nvSpPr>
          <p:spPr>
            <a:xfrm rot="19860000">
              <a:off x="17278" y="8921"/>
              <a:ext cx="980" cy="257"/>
            </a:xfrm>
            <a:prstGeom prst="rect">
              <a:avLst/>
            </a:prstGeom>
            <a:noFill/>
          </p:spPr>
          <p:txBody>
            <a:bodyPr wrap="square" rtlCol="0">
              <a:noAutofit/>
            </a:bodyPr>
            <a:lstStyle/>
            <a:p>
              <a:pPr algn="ctr"/>
              <a:r>
                <a:rPr lang="en-US" sz="550">
                  <a:solidFill>
                    <a:srgbClr val="9EF7A5"/>
                  </a:solidFill>
                  <a:latin typeface="Times New Roman Regular" panose="02020603050405020304" charset="0"/>
                  <a:cs typeface="Times New Roman Regular" panose="02020603050405020304" charset="0"/>
                </a:rPr>
                <a:t>GDP</a:t>
              </a:r>
              <a:endParaRPr lang="en-US" sz="550" baseline="30000">
                <a:solidFill>
                  <a:srgbClr val="9EF7A5"/>
                </a:solidFill>
                <a:latin typeface="Times New Roman Regular" panose="02020603050405020304" charset="0"/>
                <a:cs typeface="Times New Roman Regular" panose="02020603050405020304" charset="0"/>
              </a:endParaRPr>
            </a:p>
          </p:txBody>
        </p:sp>
        <p:sp>
          <p:nvSpPr>
            <p:cNvPr id="19" name="Text Box 18"/>
            <p:cNvSpPr txBox="1"/>
            <p:nvPr/>
          </p:nvSpPr>
          <p:spPr>
            <a:xfrm rot="19920000">
              <a:off x="17465" y="8584"/>
              <a:ext cx="958" cy="180"/>
            </a:xfrm>
            <a:prstGeom prst="rect">
              <a:avLst/>
            </a:prstGeom>
            <a:noFill/>
          </p:spPr>
          <p:txBody>
            <a:bodyPr wrap="square" rtlCol="0">
              <a:noAutofit/>
            </a:bodyPr>
            <a:lstStyle/>
            <a:p>
              <a:pPr algn="ctr"/>
              <a:r>
                <a:rPr lang="en-US" sz="550">
                  <a:solidFill>
                    <a:srgbClr val="9EF7A5"/>
                  </a:solidFill>
                  <a:latin typeface="Times New Roman Regular" panose="02020603050405020304" charset="0"/>
                  <a:cs typeface="Times New Roman Regular" panose="02020603050405020304" charset="0"/>
                </a:rPr>
                <a:t>H</a:t>
              </a:r>
              <a:r>
                <a:rPr lang="en-US" sz="550" baseline="-25000">
                  <a:solidFill>
                    <a:srgbClr val="9EF7A5"/>
                  </a:solidFill>
                  <a:latin typeface="Times New Roman Regular" panose="02020603050405020304" charset="0"/>
                  <a:cs typeface="Times New Roman Regular" panose="02020603050405020304" charset="0"/>
                </a:rPr>
                <a:t>2</a:t>
              </a:r>
              <a:r>
                <a:rPr lang="en-US" sz="550">
                  <a:solidFill>
                    <a:srgbClr val="9EF7A5"/>
                  </a:solidFill>
                  <a:latin typeface="Times New Roman Regular" panose="02020603050405020304" charset="0"/>
                  <a:cs typeface="Times New Roman Regular" panose="02020603050405020304" charset="0"/>
                </a:rPr>
                <a:t>O</a:t>
              </a:r>
              <a:endParaRPr lang="en-US" sz="550" baseline="30000">
                <a:solidFill>
                  <a:srgbClr val="9EF7A5"/>
                </a:solidFill>
                <a:latin typeface="Times New Roman Regular" panose="02020603050405020304" charset="0"/>
                <a:cs typeface="Times New Roman Regular" panose="02020603050405020304" charset="0"/>
              </a:endParaRPr>
            </a:p>
          </p:txBody>
        </p:sp>
        <p:sp>
          <p:nvSpPr>
            <p:cNvPr id="20" name="Text Box 19"/>
            <p:cNvSpPr txBox="1"/>
            <p:nvPr/>
          </p:nvSpPr>
          <p:spPr>
            <a:xfrm rot="19980000">
              <a:off x="16657" y="9102"/>
              <a:ext cx="866" cy="397"/>
            </a:xfrm>
            <a:prstGeom prst="rect">
              <a:avLst/>
            </a:prstGeom>
            <a:noFill/>
          </p:spPr>
          <p:txBody>
            <a:bodyPr wrap="square" rtlCol="0">
              <a:noAutofit/>
            </a:bodyPr>
            <a:lstStyle/>
            <a:p>
              <a:pPr algn="ctr"/>
              <a:r>
                <a:rPr lang="en-US" sz="550">
                  <a:solidFill>
                    <a:srgbClr val="9EF7A5"/>
                  </a:solidFill>
                  <a:latin typeface="Times New Roman Regular" panose="02020603050405020304" charset="0"/>
                  <a:cs typeface="Times New Roman Regular" panose="02020603050405020304" charset="0"/>
                </a:rPr>
                <a:t>GTP</a:t>
              </a:r>
              <a:endParaRPr lang="en-US" sz="550" baseline="30000">
                <a:solidFill>
                  <a:srgbClr val="9EF7A5"/>
                </a:solidFill>
                <a:latin typeface="Times New Roman Regular" panose="02020603050405020304" charset="0"/>
                <a:cs typeface="Times New Roman Regular" panose="02020603050405020304" charset="0"/>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Google Shape;116;p14"/>
          <p:cNvSpPr/>
          <p:nvPr/>
        </p:nvSpPr>
        <p:spPr>
          <a:xfrm>
            <a:off x="0" y="198755"/>
            <a:ext cx="9144000" cy="6858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US" altLang="en-GB" sz="2300" b="0" i="0" u="none" strike="noStrike" cap="none">
                <a:solidFill>
                  <a:srgbClr val="F0F0F0"/>
                </a:solidFill>
                <a:latin typeface="Arial" panose="020B0704020202020204"/>
                <a:ea typeface="Arial" panose="020B0704020202020204"/>
                <a:cs typeface="Arial" panose="020B0704020202020204"/>
                <a:sym typeface="Arial" panose="020B0704020202020204"/>
              </a:rPr>
              <a:t>Performance on DyNoTears</a:t>
            </a:r>
            <a:endParaRPr lang="en-US" altLang="en-GB" sz="2300" b="0" i="0" u="none" strike="noStrike" cap="none">
              <a:solidFill>
                <a:srgbClr val="F0F0F0"/>
              </a:solidFill>
              <a:latin typeface="Arial" panose="020B0704020202020204"/>
              <a:ea typeface="Arial" panose="020B0704020202020204"/>
              <a:cs typeface="Arial" panose="020B0704020202020204"/>
              <a:sym typeface="Arial" panose="020B0704020202020204"/>
            </a:endParaRPr>
          </a:p>
        </p:txBody>
      </p:sp>
      <p:sp>
        <p:nvSpPr>
          <p:cNvPr id="15" name="Text Box 14"/>
          <p:cNvSpPr txBox="1"/>
          <p:nvPr/>
        </p:nvSpPr>
        <p:spPr>
          <a:xfrm>
            <a:off x="238760" y="2306320"/>
            <a:ext cx="1151890" cy="685800"/>
          </a:xfrm>
          <a:prstGeom prst="rect">
            <a:avLst/>
          </a:prstGeom>
          <a:noFill/>
        </p:spPr>
        <p:txBody>
          <a:bodyPr wrap="square" rtlCol="0">
            <a:noAutofit/>
          </a:bodyPr>
          <a:lstStyle/>
          <a:p>
            <a:pPr algn="ctr"/>
            <a:r>
              <a:rPr lang="en-US" altLang="en-US" sz="1200">
                <a:solidFill>
                  <a:srgbClr val="F0F0F0"/>
                </a:solidFill>
                <a:sym typeface="+mn-ea"/>
              </a:rPr>
              <a:t>KrebsN</a:t>
            </a:r>
            <a:r>
              <a:rPr lang="en-US" altLang="en-US" sz="1200">
                <a:solidFill>
                  <a:srgbClr val="F0F0F0"/>
                </a:solidFill>
              </a:rPr>
              <a:t>: normal initializations </a:t>
            </a:r>
            <a:endParaRPr lang="en-US" altLang="en-US" sz="1200">
              <a:solidFill>
                <a:srgbClr val="F0F0F0"/>
              </a:solidFill>
            </a:endParaRPr>
          </a:p>
        </p:txBody>
      </p:sp>
      <p:sp>
        <p:nvSpPr>
          <p:cNvPr id="16" name="Text Box 15"/>
          <p:cNvSpPr txBox="1"/>
          <p:nvPr/>
        </p:nvSpPr>
        <p:spPr>
          <a:xfrm>
            <a:off x="7678420" y="2111375"/>
            <a:ext cx="1151255" cy="1075690"/>
          </a:xfrm>
          <a:prstGeom prst="rect">
            <a:avLst/>
          </a:prstGeom>
          <a:noFill/>
        </p:spPr>
        <p:txBody>
          <a:bodyPr wrap="square" rtlCol="0">
            <a:noAutofit/>
          </a:bodyPr>
          <a:lstStyle/>
          <a:p>
            <a:pPr algn="ctr"/>
            <a:r>
              <a:rPr lang="en-US" altLang="en-US" sz="1200">
                <a:solidFill>
                  <a:srgbClr val="F0F0F0"/>
                </a:solidFill>
                <a:sym typeface="+mn-ea"/>
              </a:rPr>
              <a:t>K</a:t>
            </a:r>
            <a:r>
              <a:rPr lang="en-US" altLang="en-US" sz="1200">
                <a:solidFill>
                  <a:srgbClr val="F0F0F0"/>
                </a:solidFill>
              </a:rPr>
              <a:t>rebs3: Feature excitation of three components </a:t>
            </a:r>
            <a:endParaRPr lang="en-US" altLang="en-US" sz="1200">
              <a:solidFill>
                <a:srgbClr val="F0F0F0"/>
              </a:solidFill>
            </a:endParaRPr>
          </a:p>
        </p:txBody>
      </p:sp>
      <p:pic>
        <p:nvPicPr>
          <p:cNvPr id="7" name="Picture 6" descr="Screenshot 2025-09-21 at 19.31.17"/>
          <p:cNvPicPr>
            <a:picLocks noChangeAspect="1"/>
          </p:cNvPicPr>
          <p:nvPr/>
        </p:nvPicPr>
        <p:blipFill>
          <a:blip r:embed="rId1"/>
          <a:srcRect l="514" r="120"/>
          <a:stretch>
            <a:fillRect/>
          </a:stretch>
        </p:blipFill>
        <p:spPr>
          <a:xfrm>
            <a:off x="1575435" y="878205"/>
            <a:ext cx="5773420" cy="3383280"/>
          </a:xfrm>
          <a:prstGeom prst="rect">
            <a:avLst/>
          </a:prstGeom>
        </p:spPr>
      </p:pic>
      <p:sp>
        <p:nvSpPr>
          <p:cNvPr id="21" name="Text Placeholder 20"/>
          <p:cNvSpPr>
            <a:spLocks noGrp="1"/>
          </p:cNvSpPr>
          <p:nvPr>
            <p:ph type="body" idx="1"/>
          </p:nvPr>
        </p:nvSpPr>
        <p:spPr>
          <a:xfrm>
            <a:off x="60960" y="4510405"/>
            <a:ext cx="8052435" cy="344170"/>
          </a:xfrm>
        </p:spPr>
        <p:txBody>
          <a:bodyPr wrap="square"/>
          <a:lstStyle/>
          <a:p>
            <a:pPr algn="l"/>
            <a:r>
              <a:rPr lang="en-US" altLang="en-US" sz="900">
                <a:solidFill>
                  <a:schemeClr val="bg2">
                    <a:lumMod val="40000"/>
                    <a:lumOff val="60000"/>
                  </a:schemeClr>
                </a:solidFill>
              </a:rPr>
              <a:t>Roxana Pamfil, Nisara Sriwattanaworachai, Shaan Desai, Philip Pilgerstorfer, Konstantinos Georgatzis, Paul Beaumont, and Bryon Aragam. DyNoTears: Structure learning from time-series data. In International Conference on Artificial Intelligence and Statistics, pages 1595–1605. Pmlr, 2020.</a:t>
            </a:r>
            <a:endParaRPr lang="en-US" altLang="en-US" sz="900">
              <a:solidFill>
                <a:schemeClr val="bg2">
                  <a:lumMod val="40000"/>
                  <a:lumOff val="60000"/>
                </a:schemeClr>
              </a:solidFill>
            </a:endParaRPr>
          </a:p>
        </p:txBody>
      </p:sp>
    </p:spTree>
  </p:cSld>
  <p:clrMapOvr>
    <a:masterClrMapping/>
  </p:clrMapOvr>
</p:sld>
</file>

<file path=ppt/theme/theme1.xml><?xml version="1.0" encoding="utf-8"?>
<a:theme xmlns:a="http://schemas.openxmlformats.org/drawingml/2006/main" name="30_BasicColor">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334E55B0-647D-440b-865C-3EC943EB4CBC-1">
      <extobjdata type="334E55B0-647D-440b-865C-3EC943EB4CBC" data="ewoJIkltZ1NldHRpbmdKc29uIiA6ICIiLAoJIkxhdGV4IiA6ICJcXGJlZ2lue2Rpc3BsYXltYXRofVxuXFxvbWVnYV97dH1cXHNpbSBOKDAsXFxTaWdtYV9IKSBcXGluIFxcbWF0aGJie1J9XntOIFxcdGltZXMgU30sXG5cXGVuZHtkaXNwbGF5bWF0aH0iLAoJIkxhdGV4SW1nQmFzZTY0IiA6ICIiCn0K"/>
    </extobj>
    <extobj name="334E55B0-647D-440b-865C-3EC943EB4CBC-2">
      <extobjdata type="334E55B0-647D-440b-865C-3EC943EB4CBC" data="ewoJIkltZ1NldHRpbmdKc29uIiA6ICIiLAoJIkxhdGV4IiA6ICJcXGJlZ2lue2Rpc3BsYXltYXRofVxuIFlfdCA9IEYnIFhfdCArIFxcdXBzaWxvbl90LFxuXFxlbmR7ZGlzcGxheW1hdGh9IiwKCSJMYXRleEltZ0Jhc2U2NCIgOiAiIgp9Cg=="/>
    </extobj>
    <extobj name="334E55B0-647D-440b-865C-3EC943EB4CBC-3">
      <extobjdata type="334E55B0-647D-440b-865C-3EC943EB4CBC" data="ewoJIkltZ1NldHRpbmdKc29uIiA6ICIiLAoJIkxhdGV4IiA6ICJcXGJlZ2lue2Rpc3BsYXltYXRofVxuXFx1cHNpbG9uX3t0fVxcc2ltIE4oMCwgXFxTaWdtYV9PKVxcaW4gXFxtYXRoYmJ7Un1ee00gXFx0aW1lcyBTfSxcblxcZW5ke2Rpc3BsYXltYXRofSIsCgkiTGF0ZXhJbWdCYXNlNjQiIDogIiIKfQo="/>
    </extobj>
    <extobj name="334E55B0-647D-440b-865C-3EC943EB4CBC-4">
      <extobjdata type="334E55B0-647D-440b-865C-3EC943EB4CBC" data="ewoJIkltZ1NldHRpbmdKc29uIiA6ICIiLAoJIkxhdGV4IiA6ICJcXGJlZ2lue2Rpc3BsYXltYXRofVxuXFxjb2xvcnt3aGl0ZX17XFxiZWdpbnthbGlnbmVkfVxuTF9xID1cblxcdW5kZXJicmFjZXtcXHN1bV97aT0xfV5wIFxcc3VtX3ttPTF9Xk0gXG5cXEJpZ2dsfCBZX3tpLG19IC0gXFxzdW1fe1xcc3Vic3RhY2t7aj0xOyBqIFxcbmVxIG19fV5NIFlfe2ksan0gd197aixtfSBcXEJpZ2dyfF5xfV97XFx0ZXh0e0NvbnZleH19XG4rXG5cXHVuZGVyYnJhY2V7XFxsYW1iZGEgXFxzdW1fe1xcc3Vic3RhY2t7aixtPTE7IGogXFxuZXEgbX19Xk0gKGVfe2osbX0gKyBiX3tqLG19KX1fe1xcdGV4dHtOb25jb252ZXh9fSxcblxcZW5ke2FsaWduZWR9fVxuXFxlbmR7ZGlzcGxheW1hdGh9IiwKCSJMYXRleEltZ0Jhc2U2NCIgOiAiIgp9Cg=="/>
    </extobj>
  </extobjs>
</s:customData>
</file>

<file path=customXml/itemProps1.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8738</Words>
  <Application>WPS Spreadsheets</Application>
  <PresentationFormat>On-screen Show (16:9)</PresentationFormat>
  <Paragraphs>445</Paragraphs>
  <Slides>27</Slides>
  <Notes>25</Notes>
  <HiddenSlides>0</HiddenSlides>
  <MMClips>0</MMClips>
  <ScaleCrop>false</ScaleCrop>
  <HeadingPairs>
    <vt:vector size="6" baseType="variant">
      <vt:variant>
        <vt:lpstr>已用的字体</vt:lpstr>
      </vt:variant>
      <vt:variant>
        <vt:i4>26</vt:i4>
      </vt:variant>
      <vt:variant>
        <vt:lpstr>主题</vt:lpstr>
      </vt:variant>
      <vt:variant>
        <vt:i4>1</vt:i4>
      </vt:variant>
      <vt:variant>
        <vt:lpstr>幻灯片标题</vt:lpstr>
      </vt:variant>
      <vt:variant>
        <vt:i4>27</vt:i4>
      </vt:variant>
    </vt:vector>
  </HeadingPairs>
  <TitlesOfParts>
    <vt:vector size="54" baseType="lpstr">
      <vt:lpstr>Arial</vt:lpstr>
      <vt:lpstr>SimSun</vt:lpstr>
      <vt:lpstr>Wingdings</vt:lpstr>
      <vt:lpstr>Arial</vt:lpstr>
      <vt:lpstr>Helvetica Neue</vt:lpstr>
      <vt:lpstr>Times New Roman Regular</vt:lpstr>
      <vt:lpstr>Times New Roman Bold</vt:lpstr>
      <vt:lpstr>MiSans</vt:lpstr>
      <vt:lpstr>MiSans</vt:lpstr>
      <vt:lpstr>Microsoft YaHei</vt:lpstr>
      <vt:lpstr>汉仪旗黑</vt:lpstr>
      <vt:lpstr>Arial Unicode MS</vt:lpstr>
      <vt:lpstr>宋体-简</vt:lpstr>
      <vt:lpstr>Arial Italic</vt:lpstr>
      <vt:lpstr>Helvetica Neue Medium</vt:lpstr>
      <vt:lpstr>Helvetica Neue Bold</vt:lpstr>
      <vt:lpstr>Cambria Math</vt:lpstr>
      <vt:lpstr>DejaVu Math TeX Gyre</vt:lpstr>
      <vt:lpstr>SimSun</vt:lpstr>
      <vt:lpstr>Helvetica Neue Italic</vt:lpstr>
      <vt:lpstr>Arial Regular</vt:lpstr>
      <vt:lpstr>Calibri</vt:lpstr>
      <vt:lpstr>Helvetica Neue</vt:lpstr>
      <vt:lpstr>Cambria Math</vt:lpstr>
      <vt:lpstr>SimSun</vt:lpstr>
      <vt:lpstr>DejaVuMathTeXGyre</vt:lpstr>
      <vt:lpstr>30_BasicColor</vt:lpstr>
      <vt:lpstr>Applications of Learning Multiple Dynamical Systems: Joint Problems and Causal Modellings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Applications of Learning Multiple Dynamical Systems: Joint Problems and Causal modellings</dc:title>
  <dc:creator/>
  <cp:lastModifiedBy>xiaoyuhe</cp:lastModifiedBy>
  <cp:revision>28</cp:revision>
  <dcterms:created xsi:type="dcterms:W3CDTF">2025-09-22T15:42:24Z</dcterms:created>
  <dcterms:modified xsi:type="dcterms:W3CDTF">2025-09-22T15:42:24Z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8D4873502F01BD673079D06853804324_43</vt:lpwstr>
  </property>
  <property fmtid="{D5CDD505-2E9C-101B-9397-08002B2CF9AE}" pid="3" name="KSOProductBuildVer">
    <vt:lpwstr>1033-6.12.2.8699</vt:lpwstr>
  </property>
</Properties>
</file>